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5"/>
  </p:notesMasterIdLst>
  <p:sldIdLst>
    <p:sldId id="1219" r:id="rId4"/>
    <p:sldId id="1263" r:id="rId5"/>
    <p:sldId id="1164" r:id="rId6"/>
    <p:sldId id="1190" r:id="rId7"/>
    <p:sldId id="1167" r:id="rId8"/>
    <p:sldId id="1294" r:id="rId9"/>
    <p:sldId id="1292" r:id="rId10"/>
    <p:sldId id="1316" r:id="rId11"/>
    <p:sldId id="1293" r:id="rId12"/>
    <p:sldId id="1296" r:id="rId13"/>
    <p:sldId id="1315" r:id="rId14"/>
    <p:sldId id="1300" r:id="rId15"/>
    <p:sldId id="1020" r:id="rId16"/>
    <p:sldId id="1062" r:id="rId17"/>
    <p:sldId id="1303" r:id="rId18"/>
    <p:sldId id="1302" r:id="rId19"/>
    <p:sldId id="1304" r:id="rId20"/>
    <p:sldId id="1278" r:id="rId21"/>
    <p:sldId id="1305" r:id="rId22"/>
    <p:sldId id="1306" r:id="rId23"/>
    <p:sldId id="1308" r:id="rId24"/>
    <p:sldId id="1309" r:id="rId25"/>
    <p:sldId id="1307" r:id="rId26"/>
    <p:sldId id="1165" r:id="rId27"/>
    <p:sldId id="1202" r:id="rId28"/>
    <p:sldId id="1320" r:id="rId29"/>
    <p:sldId id="1310" r:id="rId30"/>
    <p:sldId id="1321" r:id="rId31"/>
    <p:sldId id="1313" r:id="rId32"/>
    <p:sldId id="1314" r:id="rId33"/>
    <p:sldId id="1322" r:id="rId34"/>
    <p:sldId id="1197" r:id="rId35"/>
    <p:sldId id="1216" r:id="rId36"/>
    <p:sldId id="1151" r:id="rId37"/>
    <p:sldId id="1203" r:id="rId38"/>
    <p:sldId id="1253" r:id="rId39"/>
    <p:sldId id="1161" r:id="rId40"/>
    <p:sldId id="1323" r:id="rId41"/>
    <p:sldId id="1254" r:id="rId42"/>
    <p:sldId id="1257" r:id="rId43"/>
    <p:sldId id="1218" r:id="rId4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F14133"/>
    <a:srgbClr val="007434"/>
    <a:srgbClr val="FF3300"/>
    <a:srgbClr val="F75F5B"/>
    <a:srgbClr val="5DFF5D"/>
    <a:srgbClr val="50DD09"/>
    <a:srgbClr val="003300"/>
    <a:srgbClr val="CC3F00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58" autoAdjust="0"/>
    <p:restoredTop sz="87227" autoAdjust="0"/>
  </p:normalViewPr>
  <p:slideViewPr>
    <p:cSldViewPr>
      <p:cViewPr>
        <p:scale>
          <a:sx n="50" d="100"/>
          <a:sy n="50" d="100"/>
        </p:scale>
        <p:origin x="-5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B Titr" pitchFamily="2" charset="-78"/>
            </a:rPr>
            <a:t>ابعاد تحقق «توسعه آموزشی» </a:t>
          </a:r>
        </a:p>
        <a:p>
          <a:pPr rtl="1">
            <a:spcAft>
              <a:spcPct val="35000"/>
            </a:spcAft>
          </a:pPr>
          <a:r>
            <a:rPr lang="fa-IR" sz="1600" b="1" dirty="0" smtClean="0">
              <a:cs typeface="B Titr" pitchFamily="2" charset="-78"/>
            </a:rPr>
            <a:t>بهبود خروجی اقتصادی_اجتماعی_فرهنگی 11.000.000.000 نفر ساعـــــت صرف‌شده در مدارس کشور در هر سال  </a:t>
          </a:r>
          <a:endParaRPr lang="en-US" sz="1600" b="1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algn="ctr" rtl="1">
            <a:lnSpc>
              <a:spcPct val="90000"/>
            </a:lnSpc>
            <a:spcAft>
              <a:spcPts val="1200"/>
            </a:spcAft>
          </a:pPr>
          <a:endParaRPr lang="fa-IR" sz="4400" dirty="0" smtClean="0">
            <a:cs typeface="B Titr" pitchFamily="2" charset="-78"/>
          </a:endParaRP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4300" dirty="0" smtClean="0">
              <a:cs typeface="B Titr" pitchFamily="2" charset="-78"/>
            </a:rPr>
            <a:t>نرم‌افزاری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1. غنابخشی معلمان: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توانمندسازی مهارتی معلمان + طراحی پاداش‌های مالی «نتیجه‌محور» برای آنان + ارتقای جنبه‌های غیرمالی موثر بر رضایت شغلی آنان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2. غنابخشی برنامه درسی: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توجه کافی به کلیدی‌ترین مهارت‌های قرن 21 (توسعه خلاقیت، مهارت‌های اجتماعی_ارتباطی ، مهارت کار تیمی و مهارت نشاط و اعتمادبه‌نفس) +رقابت‌پذیر از حیث «جذابیت» با رسانه‌های قرن 21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3. تسهیل و تنوع‌بخشی مشارکت بخش غیردولتی </a:t>
          </a: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CB826EAB-2402-4886-835C-47BDF8F3689D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754E85A8-F5FF-46AF-A843-2E5A3E654870}" type="parTrans" cxnId="{8EDB0CD1-F263-4AFF-BD94-ADA8940425F3}">
      <dgm:prSet/>
      <dgm:spPr/>
      <dgm:t>
        <a:bodyPr/>
        <a:lstStyle/>
        <a:p>
          <a:endParaRPr lang="en-US"/>
        </a:p>
      </dgm:t>
    </dgm:pt>
    <dgm:pt modelId="{0CCDE0C1-B1AB-47BE-A307-6CA2D5551CFB}" type="sibTrans" cxnId="{8EDB0CD1-F263-4AFF-BD94-ADA8940425F3}">
      <dgm:prSet/>
      <dgm:spPr/>
      <dgm:t>
        <a:bodyPr/>
        <a:lstStyle/>
        <a:p>
          <a:endParaRPr lang="en-US"/>
        </a:p>
      </dgm:t>
    </dgm:pt>
    <dgm:pt modelId="{D4386B68-DEB4-4C3E-9705-68616D4D820E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8ABB16C9-DD46-451C-B676-6AC338F243CD}" type="parTrans" cxnId="{8B96E5C9-FDDE-4166-BAD6-D02891532325}">
      <dgm:prSet/>
      <dgm:spPr/>
      <dgm:t>
        <a:bodyPr/>
        <a:lstStyle/>
        <a:p>
          <a:endParaRPr lang="en-US"/>
        </a:p>
      </dgm:t>
    </dgm:pt>
    <dgm:pt modelId="{15B16AB5-1B63-4389-8602-697E1DF75849}" type="sibTrans" cxnId="{8B96E5C9-FDDE-4166-BAD6-D02891532325}">
      <dgm:prSet/>
      <dgm:spPr/>
      <dgm:t>
        <a:bodyPr/>
        <a:lstStyle/>
        <a:p>
          <a:endParaRPr lang="en-US"/>
        </a:p>
      </dgm:t>
    </dgm:pt>
    <dgm:pt modelId="{A41114F0-E75D-487B-BF98-EF2BDFB1B8B9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331DA2CE-1D42-4476-9609-C5938EF5970C}" type="parTrans" cxnId="{AC2B74B2-CD40-4A9B-8068-22F921865C07}">
      <dgm:prSet/>
      <dgm:spPr/>
      <dgm:t>
        <a:bodyPr/>
        <a:lstStyle/>
        <a:p>
          <a:endParaRPr lang="en-US"/>
        </a:p>
      </dgm:t>
    </dgm:pt>
    <dgm:pt modelId="{CE946048-4A71-4F2F-9F97-62159E0487A6}" type="sibTrans" cxnId="{AC2B74B2-CD40-4A9B-8068-22F921865C07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/>
      <dgm:t>
        <a:bodyPr/>
        <a:lstStyle/>
        <a:p>
          <a:pPr algn="r" rtl="1">
            <a:lnSpc>
              <a:spcPct val="100000"/>
            </a:lnSpc>
            <a:spcAft>
              <a:spcPts val="1200"/>
            </a:spcAft>
          </a:pPr>
          <a:endParaRPr lang="fa-IR" sz="4400" dirty="0" smtClean="0">
            <a:cs typeface="B Titr" pitchFamily="2" charset="-78"/>
          </a:endParaRPr>
        </a:p>
        <a:p>
          <a:pPr algn="r" rtl="1">
            <a:lnSpc>
              <a:spcPct val="100000"/>
            </a:lnSpc>
            <a:spcAft>
              <a:spcPts val="1200"/>
            </a:spcAft>
          </a:pPr>
          <a:r>
            <a:rPr lang="fa-IR" sz="4300" dirty="0" smtClean="0">
              <a:cs typeface="B Titr" pitchFamily="2" charset="-78"/>
            </a:rPr>
            <a:t>سخت‌افزاری</a:t>
          </a: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1. رتبه‌بندی سالانه مدارس: </a:t>
          </a: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به‌لحاظ استاندارد «کالبدی»، «کمک‌آموزشی_تکنولوژیک» و «تفریحی_ورزشی» ، در </a:t>
          </a:r>
          <a:r>
            <a:rPr lang="fa-IR" sz="1600" smtClean="0">
              <a:solidFill>
                <a:schemeClr val="tx1"/>
              </a:solidFill>
              <a:cs typeface="B Titr" pitchFamily="2" charset="-78"/>
            </a:rPr>
            <a:t>4 رده </a:t>
          </a:r>
        </a:p>
        <a:p>
          <a:pPr algn="ctr" rtl="1">
            <a:lnSpc>
              <a:spcPct val="90000"/>
            </a:lnSpc>
            <a:spcAft>
              <a:spcPct val="35000"/>
            </a:spcAft>
          </a:pPr>
          <a:endParaRPr lang="fa-IR" sz="1600" dirty="0" smtClean="0">
            <a:solidFill>
              <a:schemeClr val="tx1"/>
            </a:solidFill>
            <a:cs typeface="B Titr" pitchFamily="2" charset="-78"/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2. بهبود مستمر سخت‌افزاری مدارس: </a:t>
          </a: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برنامه‌ریزی برای کاهش همه‌ساله مدارس رده 4 و افزایش مدارس رده 1و2، در همه استان‌ها، هم در ابتدایی و هم در متوسطه، هم برای پسران و هم دختران </a:t>
          </a:r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/>
      <dgm:t>
        <a:bodyPr/>
        <a:lstStyle/>
        <a:p>
          <a:pPr rtl="1">
            <a:spcAft>
              <a:spcPts val="0"/>
            </a:spcAft>
          </a:pPr>
          <a:endParaRPr lang="fa-IR" sz="1900" dirty="0" smtClean="0">
            <a:solidFill>
              <a:schemeClr val="tx1"/>
            </a:solidFill>
            <a:cs typeface="B Titr" pitchFamily="2" charset="-78"/>
          </a:endParaRPr>
        </a:p>
        <a:p>
          <a:pPr rtl="1">
            <a:spcAft>
              <a:spcPts val="0"/>
            </a:spcAft>
          </a:pPr>
          <a:endParaRPr lang="fa-IR" sz="19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 custScaleX="73591" custScaleY="200000" custLinFactNeighborX="-14071" custLinFactNeighborY="52222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 custScaleX="70132" custScaleY="164785" custLinFactNeighborX="19998" custLinFactNeighborY="7443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FlipHor="1" custScaleX="2336" custScaleY="4068" custLinFactX="60391" custLinFactY="-26082" custLinFactNeighborX="100000" custLinFactNeighborY="-100000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FlipVert="1" custFlipHor="1" custScaleX="1000" custScaleY="2198" custLinFactNeighborX="55398" custLinFactNeighborY="23901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127778" custScaleY="96020" custLinFactY="-60782" custLinFactNeighborX="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B0CD1-F263-4AFF-BD94-ADA8940425F3}" srcId="{C9BBC306-F82C-4435-9199-1D20DB7422BC}" destId="{CB826EAB-2402-4886-835C-47BDF8F3689D}" srcOrd="1" destOrd="0" parTransId="{754E85A8-F5FF-46AF-A843-2E5A3E654870}" sibTransId="{0CCDE0C1-B1AB-47BE-A307-6CA2D5551CFB}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00466B70-1A50-4AD4-BB14-569FAF6D85D7}" type="presOf" srcId="{03C8280F-DA5D-4857-8EE0-D3729E1ACE20}" destId="{BC99CBF5-2921-4286-BE2D-1CA3052EB438}" srcOrd="0" destOrd="0" presId="urn:microsoft.com/office/officeart/2005/8/layout/matrix1"/>
    <dgm:cxn modelId="{CD6A17E8-0BF1-409B-8954-A198FE2FCBD7}" type="presOf" srcId="{8DE62D76-CD29-4EA7-9C99-899B7A842001}" destId="{075BCBFA-270A-4E2D-AFC2-F497260C410D}" srcOrd="0" destOrd="0" presId="urn:microsoft.com/office/officeart/2005/8/layout/matrix1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FC68227C-C17E-4FA8-89E5-6B56B05510DC}" type="presOf" srcId="{C9BBC306-F82C-4435-9199-1D20DB7422BC}" destId="{F9BCD0B1-47AE-4B99-97E0-7658C1AA430A}" srcOrd="0" destOrd="0" presId="urn:microsoft.com/office/officeart/2005/8/layout/matrix1"/>
    <dgm:cxn modelId="{A0CD5F89-A789-409A-8168-F2EFCF43D48F}" type="presOf" srcId="{F2869A0B-9BF5-4D43-BD83-22BC35AACC72}" destId="{9F998525-C463-4A56-A15E-69389C7330B4}" srcOrd="0" destOrd="0" presId="urn:microsoft.com/office/officeart/2005/8/layout/matrix1"/>
    <dgm:cxn modelId="{8B96E5C9-FDDE-4166-BAD6-D02891532325}" srcId="{C9BBC306-F82C-4435-9199-1D20DB7422BC}" destId="{D4386B68-DEB4-4C3E-9705-68616D4D820E}" srcOrd="2" destOrd="0" parTransId="{8ABB16C9-DD46-451C-B676-6AC338F243CD}" sibTransId="{15B16AB5-1B63-4389-8602-697E1DF75849}"/>
    <dgm:cxn modelId="{5828626E-3A8E-44D9-993A-0C384A900D43}" type="presOf" srcId="{09A1B891-20FD-4BBD-A889-EB65B901F7F3}" destId="{4B72EC77-8C5D-4548-8C5C-9CFA625B5C25}" srcOrd="0" destOrd="0" presId="urn:microsoft.com/office/officeart/2005/8/layout/matrix1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AC2B74B2-CD40-4A9B-8068-22F921865C07}" srcId="{C9BBC306-F82C-4435-9199-1D20DB7422BC}" destId="{A41114F0-E75D-487B-BF98-EF2BDFB1B8B9}" srcOrd="3" destOrd="0" parTransId="{331DA2CE-1D42-4476-9609-C5938EF5970C}" sibTransId="{CE946048-4A71-4F2F-9F97-62159E0487A6}"/>
    <dgm:cxn modelId="{C2567196-9A97-45A4-8E81-29568483AE2A}" type="presOf" srcId="{8DE62D76-CD29-4EA7-9C99-899B7A842001}" destId="{AFE3CCA3-C8BF-410F-AF42-A37AAFD8B403}" srcOrd="1" destOrd="0" presId="urn:microsoft.com/office/officeart/2005/8/layout/matrix1"/>
    <dgm:cxn modelId="{0B33C999-E589-4B12-9B6A-FE0C091D8A8F}" type="presOf" srcId="{03C8280F-DA5D-4857-8EE0-D3729E1ACE20}" destId="{DF5A1CF0-55A6-4879-92C2-9373A85DC401}" srcOrd="1" destOrd="0" presId="urn:microsoft.com/office/officeart/2005/8/layout/matrix1"/>
    <dgm:cxn modelId="{871C29FC-9296-4E52-8643-CF8C7744FD85}" type="presOf" srcId="{09A1B891-20FD-4BBD-A889-EB65B901F7F3}" destId="{1C66E8F2-517E-4045-851E-96A82ADAED55}" srcOrd="1" destOrd="0" presId="urn:microsoft.com/office/officeart/2005/8/layout/matrix1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C20CAA36-D67C-4EAF-A22A-01B703F82AA4}" type="presParOf" srcId="{F9BCD0B1-47AE-4B99-97E0-7658C1AA430A}" destId="{53771C70-DA30-4193-80A8-3FB1AA47D2B0}" srcOrd="0" destOrd="0" presId="urn:microsoft.com/office/officeart/2005/8/layout/matrix1"/>
    <dgm:cxn modelId="{D8259300-8313-4E50-A4D7-7A50C41F7D51}" type="presParOf" srcId="{53771C70-DA30-4193-80A8-3FB1AA47D2B0}" destId="{BC99CBF5-2921-4286-BE2D-1CA3052EB438}" srcOrd="0" destOrd="0" presId="urn:microsoft.com/office/officeart/2005/8/layout/matrix1"/>
    <dgm:cxn modelId="{A2CFFB2A-2AF8-4878-AE74-4CE81ACC7612}" type="presParOf" srcId="{53771C70-DA30-4193-80A8-3FB1AA47D2B0}" destId="{DF5A1CF0-55A6-4879-92C2-9373A85DC401}" srcOrd="1" destOrd="0" presId="urn:microsoft.com/office/officeart/2005/8/layout/matrix1"/>
    <dgm:cxn modelId="{3D8797DD-CB35-43C8-B3BA-CBD92710E7D2}" type="presParOf" srcId="{53771C70-DA30-4193-80A8-3FB1AA47D2B0}" destId="{075BCBFA-270A-4E2D-AFC2-F497260C410D}" srcOrd="2" destOrd="0" presId="urn:microsoft.com/office/officeart/2005/8/layout/matrix1"/>
    <dgm:cxn modelId="{30B50C24-1749-4BB6-9B96-5BB1A90204B0}" type="presParOf" srcId="{53771C70-DA30-4193-80A8-3FB1AA47D2B0}" destId="{AFE3CCA3-C8BF-410F-AF42-A37AAFD8B403}" srcOrd="3" destOrd="0" presId="urn:microsoft.com/office/officeart/2005/8/layout/matrix1"/>
    <dgm:cxn modelId="{1C8CCC42-6518-47CA-92F8-65E48076E971}" type="presParOf" srcId="{53771C70-DA30-4193-80A8-3FB1AA47D2B0}" destId="{4B72EC77-8C5D-4548-8C5C-9CFA625B5C25}" srcOrd="4" destOrd="0" presId="urn:microsoft.com/office/officeart/2005/8/layout/matrix1"/>
    <dgm:cxn modelId="{485855F5-79CA-49F1-B16B-FEA8225F0641}" type="presParOf" srcId="{53771C70-DA30-4193-80A8-3FB1AA47D2B0}" destId="{1C66E8F2-517E-4045-851E-96A82ADAED55}" srcOrd="5" destOrd="0" presId="urn:microsoft.com/office/officeart/2005/8/layout/matrix1"/>
    <dgm:cxn modelId="{A077517F-7A08-4635-864A-1912E45CDD8E}" type="presParOf" srcId="{53771C70-DA30-4193-80A8-3FB1AA47D2B0}" destId="{7317B69C-BFA2-428C-8571-2195004E4B00}" srcOrd="6" destOrd="0" presId="urn:microsoft.com/office/officeart/2005/8/layout/matrix1"/>
    <dgm:cxn modelId="{F4843DE5-35CD-40E5-8310-3D7381D20A9A}" type="presParOf" srcId="{53771C70-DA30-4193-80A8-3FB1AA47D2B0}" destId="{93B805E6-1490-4BD8-AF12-F077AFD5D676}" srcOrd="7" destOrd="0" presId="urn:microsoft.com/office/officeart/2005/8/layout/matrix1"/>
    <dgm:cxn modelId="{D27B93C5-B121-4779-AA44-14426F731CF5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300" b="1" dirty="0" smtClean="0">
              <a:cs typeface="B Titr" pitchFamily="2" charset="-78"/>
            </a:rPr>
            <a:t>ابعاد تحقق«عدالت آموزشی» </a:t>
          </a:r>
        </a:p>
        <a:p>
          <a:pPr rtl="1">
            <a:spcAft>
              <a:spcPct val="35000"/>
            </a:spcAft>
          </a:pPr>
          <a:r>
            <a:rPr lang="fa-IR" sz="1600" b="1" dirty="0" smtClean="0">
              <a:cs typeface="B Titr" pitchFamily="2" charset="-78"/>
            </a:rPr>
            <a:t>توجه ویژه به مدارس توسعه‌پذیر (مدارس روستایی و عشایری، مدارس 5 استان دارای ضعیف‌ترین شاخص‌های آموزشی و 10% مدارس محروم‌تر هر کلانشهر) </a:t>
          </a:r>
          <a:endParaRPr lang="en-US" sz="1600" b="1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algn="ctr" rtl="1">
            <a:lnSpc>
              <a:spcPct val="90000"/>
            </a:lnSpc>
            <a:spcAft>
              <a:spcPts val="1200"/>
            </a:spcAft>
          </a:pPr>
          <a:endParaRPr lang="fa-IR" sz="4400" dirty="0" smtClean="0">
            <a:cs typeface="B Titr" pitchFamily="2" charset="-78"/>
          </a:endParaRP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4400" dirty="0" smtClean="0">
              <a:cs typeface="B Titr" pitchFamily="2" charset="-78"/>
            </a:rPr>
            <a:t>نرم‌افزاری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1. کیفیت‌بخشی «معلمان» مدارس‌توسعه‌پذیر: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افزایش حقوق معلمان مدارس توسعه‌پذیر + بهبود ابعاد غیرمالی موثر بر رضایت شغلی آنان + توانمندسازی مهارتی آنان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2. غنابخشی «آموزش موثر» در مدارس توسعه‌پذیر:</a:t>
          </a: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 </a:t>
          </a: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تضمین آموزش باکیفیت و مکـــــمل‌های آن در زمینه سـلامت جسمی، نـشاط روحی و تـغذیه</a:t>
          </a:r>
          <a:r>
            <a:rPr lang="fa-IR" sz="1700" dirty="0" smtClean="0">
              <a:solidFill>
                <a:schemeClr val="tx1"/>
              </a:solidFill>
              <a:cs typeface="B Titr" pitchFamily="2" charset="-78"/>
            </a:rPr>
            <a:t> </a:t>
          </a:r>
        </a:p>
        <a:p>
          <a:pPr algn="ctr" rtl="1">
            <a:lnSpc>
              <a:spcPct val="90000"/>
            </a:lnSpc>
            <a:spcAft>
              <a:spcPts val="12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3. مشارکت نهادهای مذهبی و صداوسیمای استانی: </a:t>
          </a: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برنامه‌های اعتمادساز حضور دختران در مدارس، ویژه استان‌های دارای شکاف جنسیتی آموزشی </a:t>
          </a: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CB826EAB-2402-4886-835C-47BDF8F3689D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754E85A8-F5FF-46AF-A843-2E5A3E654870}" type="parTrans" cxnId="{8EDB0CD1-F263-4AFF-BD94-ADA8940425F3}">
      <dgm:prSet/>
      <dgm:spPr/>
      <dgm:t>
        <a:bodyPr/>
        <a:lstStyle/>
        <a:p>
          <a:endParaRPr lang="en-US"/>
        </a:p>
      </dgm:t>
    </dgm:pt>
    <dgm:pt modelId="{0CCDE0C1-B1AB-47BE-A307-6CA2D5551CFB}" type="sibTrans" cxnId="{8EDB0CD1-F263-4AFF-BD94-ADA8940425F3}">
      <dgm:prSet/>
      <dgm:spPr/>
      <dgm:t>
        <a:bodyPr/>
        <a:lstStyle/>
        <a:p>
          <a:endParaRPr lang="en-US"/>
        </a:p>
      </dgm:t>
    </dgm:pt>
    <dgm:pt modelId="{D4386B68-DEB4-4C3E-9705-68616D4D820E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8ABB16C9-DD46-451C-B676-6AC338F243CD}" type="parTrans" cxnId="{8B96E5C9-FDDE-4166-BAD6-D02891532325}">
      <dgm:prSet/>
      <dgm:spPr/>
      <dgm:t>
        <a:bodyPr/>
        <a:lstStyle/>
        <a:p>
          <a:endParaRPr lang="en-US"/>
        </a:p>
      </dgm:t>
    </dgm:pt>
    <dgm:pt modelId="{15B16AB5-1B63-4389-8602-697E1DF75849}" type="sibTrans" cxnId="{8B96E5C9-FDDE-4166-BAD6-D02891532325}">
      <dgm:prSet/>
      <dgm:spPr/>
      <dgm:t>
        <a:bodyPr/>
        <a:lstStyle/>
        <a:p>
          <a:endParaRPr lang="en-US"/>
        </a:p>
      </dgm:t>
    </dgm:pt>
    <dgm:pt modelId="{A41114F0-E75D-487B-BF98-EF2BDFB1B8B9}">
      <dgm:prSet phldrT="[Text]" custScaleX="75668" custScaleY="77636" custLinFactNeighborX="-21280" custLinFactNeighborY="-2014"/>
      <dgm:spPr/>
      <dgm:t>
        <a:bodyPr/>
        <a:lstStyle/>
        <a:p>
          <a:endParaRPr lang="en-US" dirty="0"/>
        </a:p>
      </dgm:t>
    </dgm:pt>
    <dgm:pt modelId="{331DA2CE-1D42-4476-9609-C5938EF5970C}" type="parTrans" cxnId="{AC2B74B2-CD40-4A9B-8068-22F921865C07}">
      <dgm:prSet/>
      <dgm:spPr/>
      <dgm:t>
        <a:bodyPr/>
        <a:lstStyle/>
        <a:p>
          <a:endParaRPr lang="en-US"/>
        </a:p>
      </dgm:t>
    </dgm:pt>
    <dgm:pt modelId="{CE946048-4A71-4F2F-9F97-62159E0487A6}" type="sibTrans" cxnId="{AC2B74B2-CD40-4A9B-8068-22F921865C07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/>
      <dgm:t>
        <a:bodyPr/>
        <a:lstStyle/>
        <a:p>
          <a:pPr algn="r" rtl="1">
            <a:lnSpc>
              <a:spcPct val="100000"/>
            </a:lnSpc>
            <a:spcAft>
              <a:spcPts val="1200"/>
            </a:spcAft>
          </a:pPr>
          <a:endParaRPr lang="fa-IR" sz="4400" dirty="0" smtClean="0">
            <a:cs typeface="B Titr" pitchFamily="2" charset="-78"/>
          </a:endParaRPr>
        </a:p>
        <a:p>
          <a:pPr algn="r" rtl="1">
            <a:lnSpc>
              <a:spcPct val="100000"/>
            </a:lnSpc>
            <a:spcAft>
              <a:spcPts val="1200"/>
            </a:spcAft>
          </a:pPr>
          <a:r>
            <a:rPr lang="fa-IR" sz="4400" dirty="0" smtClean="0">
              <a:cs typeface="B Titr" pitchFamily="2" charset="-78"/>
            </a:rPr>
            <a:t>سخت‌افزاری</a:t>
          </a:r>
          <a:endParaRPr lang="fa-IR" sz="2000" dirty="0" smtClean="0">
            <a:cs typeface="B Titr" pitchFamily="2" charset="-78"/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1.رتبه‌بندی سالانه مدارس: </a:t>
          </a: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به‌لحاظ استاندارد «کالبدی»، «کمک‌آموزشی_تکنولوژیک» و «تفریحی_ورزشی» ، در 4 رده </a:t>
          </a: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fa-IR" sz="2000" dirty="0" smtClean="0">
              <a:solidFill>
                <a:schemeClr val="tx1"/>
              </a:solidFill>
              <a:cs typeface="B Titr" pitchFamily="2" charset="-78"/>
            </a:rPr>
            <a:t>2. بهبود مستمر سخت‌افزاری مدارس: </a:t>
          </a:r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برنامه‌ریزی برای کاهش همه‌ساله مدارس رده 4 و افزایش مدارس رده 1و2، در همه استان‌ها، هم در ابتدایی و هم در متوسطه، هم برای پسران و هم دختران </a:t>
          </a:r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/>
      <dgm:t>
        <a:bodyPr/>
        <a:lstStyle/>
        <a:p>
          <a:pPr rtl="1">
            <a:spcAft>
              <a:spcPts val="0"/>
            </a:spcAft>
          </a:pPr>
          <a:endParaRPr lang="fa-IR" sz="1900" dirty="0" smtClean="0">
            <a:solidFill>
              <a:schemeClr val="tx1"/>
            </a:solidFill>
            <a:cs typeface="B Titr" pitchFamily="2" charset="-78"/>
          </a:endParaRPr>
        </a:p>
        <a:p>
          <a:pPr rtl="1">
            <a:spcAft>
              <a:spcPts val="0"/>
            </a:spcAft>
          </a:pPr>
          <a:endParaRPr lang="fa-IR" sz="19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 custScaleX="79742" custScaleY="200000" custLinFactNeighborX="-5065" custLinFactNeighborY="23901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 custScaleX="70132" custScaleY="147202" custLinFactNeighborX="19998" custLinFactNeighborY="-3597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FlipHor="1" custScaleX="2336" custScaleY="4068" custLinFactX="60391" custLinFactY="-26082" custLinFactNeighborX="100000" custLinFactNeighborY="-100000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FlipVert="1" custFlipHor="1" custScaleX="1000" custScaleY="2198" custLinFactNeighborX="55398" custLinFactNeighborY="23901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122222" custScaleY="106178" custLinFactY="-46911" custLinFactNeighborX="277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3478D81-78FC-4A56-BAC4-3A08C8671195}" type="presOf" srcId="{09A1B891-20FD-4BBD-A889-EB65B901F7F3}" destId="{1C66E8F2-517E-4045-851E-96A82ADAED55}" srcOrd="1" destOrd="0" presId="urn:microsoft.com/office/officeart/2005/8/layout/matrix1"/>
    <dgm:cxn modelId="{8EDB0CD1-F263-4AFF-BD94-ADA8940425F3}" srcId="{C9BBC306-F82C-4435-9199-1D20DB7422BC}" destId="{CB826EAB-2402-4886-835C-47BDF8F3689D}" srcOrd="1" destOrd="0" parTransId="{754E85A8-F5FF-46AF-A843-2E5A3E654870}" sibTransId="{0CCDE0C1-B1AB-47BE-A307-6CA2D5551CFB}"/>
    <dgm:cxn modelId="{C17BF802-BAF4-4CCF-9FF9-6FC1D1AAD216}" type="presOf" srcId="{03C8280F-DA5D-4857-8EE0-D3729E1ACE20}" destId="{DF5A1CF0-55A6-4879-92C2-9373A85DC401}" srcOrd="1" destOrd="0" presId="urn:microsoft.com/office/officeart/2005/8/layout/matrix1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2A33F65B-A018-407E-B01F-A38937003363}" type="presOf" srcId="{8DE62D76-CD29-4EA7-9C99-899B7A842001}" destId="{075BCBFA-270A-4E2D-AFC2-F497260C410D}" srcOrd="0" destOrd="0" presId="urn:microsoft.com/office/officeart/2005/8/layout/matrix1"/>
    <dgm:cxn modelId="{66B572FA-4C9F-4D27-97B5-D5FC92E92150}" type="presOf" srcId="{8DE62D76-CD29-4EA7-9C99-899B7A842001}" destId="{AFE3CCA3-C8BF-410F-AF42-A37AAFD8B403}" srcOrd="1" destOrd="0" presId="urn:microsoft.com/office/officeart/2005/8/layout/matrix1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8B96E5C9-FDDE-4166-BAD6-D02891532325}" srcId="{C9BBC306-F82C-4435-9199-1D20DB7422BC}" destId="{D4386B68-DEB4-4C3E-9705-68616D4D820E}" srcOrd="2" destOrd="0" parTransId="{8ABB16C9-DD46-451C-B676-6AC338F243CD}" sibTransId="{15B16AB5-1B63-4389-8602-697E1DF75849}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352C9AB9-C864-4701-9E8F-E5B36F74645A}" type="presOf" srcId="{C9BBC306-F82C-4435-9199-1D20DB7422BC}" destId="{F9BCD0B1-47AE-4B99-97E0-7658C1AA430A}" srcOrd="0" destOrd="0" presId="urn:microsoft.com/office/officeart/2005/8/layout/matrix1"/>
    <dgm:cxn modelId="{AC2B74B2-CD40-4A9B-8068-22F921865C07}" srcId="{C9BBC306-F82C-4435-9199-1D20DB7422BC}" destId="{A41114F0-E75D-487B-BF98-EF2BDFB1B8B9}" srcOrd="3" destOrd="0" parTransId="{331DA2CE-1D42-4476-9609-C5938EF5970C}" sibTransId="{CE946048-4A71-4F2F-9F97-62159E0487A6}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F9A4CA31-AA46-416D-836F-EC067AECBF17}" type="presOf" srcId="{03C8280F-DA5D-4857-8EE0-D3729E1ACE20}" destId="{BC99CBF5-2921-4286-BE2D-1CA3052EB438}" srcOrd="0" destOrd="0" presId="urn:microsoft.com/office/officeart/2005/8/layout/matrix1"/>
    <dgm:cxn modelId="{8C3193EC-F13E-402B-9584-2F2E2D9AF258}" type="presOf" srcId="{09A1B891-20FD-4BBD-A889-EB65B901F7F3}" destId="{4B72EC77-8C5D-4548-8C5C-9CFA625B5C25}" srcOrd="0" destOrd="0" presId="urn:microsoft.com/office/officeart/2005/8/layout/matrix1"/>
    <dgm:cxn modelId="{DDB05B40-A8C6-44A2-A4D5-4C96EDFB6E44}" type="presOf" srcId="{F2869A0B-9BF5-4D43-BD83-22BC35AACC72}" destId="{9F998525-C463-4A56-A15E-69389C7330B4}" srcOrd="0" destOrd="0" presId="urn:microsoft.com/office/officeart/2005/8/layout/matrix1"/>
    <dgm:cxn modelId="{F241B99E-D1E9-4D0E-B2EE-C91B9E003CB9}" type="presParOf" srcId="{F9BCD0B1-47AE-4B99-97E0-7658C1AA430A}" destId="{53771C70-DA30-4193-80A8-3FB1AA47D2B0}" srcOrd="0" destOrd="0" presId="urn:microsoft.com/office/officeart/2005/8/layout/matrix1"/>
    <dgm:cxn modelId="{E2F304DD-D52D-4C0C-B7E0-F5C0F38C1E4E}" type="presParOf" srcId="{53771C70-DA30-4193-80A8-3FB1AA47D2B0}" destId="{BC99CBF5-2921-4286-BE2D-1CA3052EB438}" srcOrd="0" destOrd="0" presId="urn:microsoft.com/office/officeart/2005/8/layout/matrix1"/>
    <dgm:cxn modelId="{A7122913-4AD4-442D-9C47-C4D2CD6C4A1B}" type="presParOf" srcId="{53771C70-DA30-4193-80A8-3FB1AA47D2B0}" destId="{DF5A1CF0-55A6-4879-92C2-9373A85DC401}" srcOrd="1" destOrd="0" presId="urn:microsoft.com/office/officeart/2005/8/layout/matrix1"/>
    <dgm:cxn modelId="{62C76F67-CF68-4C66-9ACB-70C219E394F4}" type="presParOf" srcId="{53771C70-DA30-4193-80A8-3FB1AA47D2B0}" destId="{075BCBFA-270A-4E2D-AFC2-F497260C410D}" srcOrd="2" destOrd="0" presId="urn:microsoft.com/office/officeart/2005/8/layout/matrix1"/>
    <dgm:cxn modelId="{FF294163-710F-46C8-9A23-39ED4860262C}" type="presParOf" srcId="{53771C70-DA30-4193-80A8-3FB1AA47D2B0}" destId="{AFE3CCA3-C8BF-410F-AF42-A37AAFD8B403}" srcOrd="3" destOrd="0" presId="urn:microsoft.com/office/officeart/2005/8/layout/matrix1"/>
    <dgm:cxn modelId="{42C0954B-AF04-4ADE-9648-DC0D61627245}" type="presParOf" srcId="{53771C70-DA30-4193-80A8-3FB1AA47D2B0}" destId="{4B72EC77-8C5D-4548-8C5C-9CFA625B5C25}" srcOrd="4" destOrd="0" presId="urn:microsoft.com/office/officeart/2005/8/layout/matrix1"/>
    <dgm:cxn modelId="{A7DF5646-60C6-4F8B-9512-20F9280C9DC6}" type="presParOf" srcId="{53771C70-DA30-4193-80A8-3FB1AA47D2B0}" destId="{1C66E8F2-517E-4045-851E-96A82ADAED55}" srcOrd="5" destOrd="0" presId="urn:microsoft.com/office/officeart/2005/8/layout/matrix1"/>
    <dgm:cxn modelId="{C238115B-1416-45D2-9D47-AD9A166EDC12}" type="presParOf" srcId="{53771C70-DA30-4193-80A8-3FB1AA47D2B0}" destId="{7317B69C-BFA2-428C-8571-2195004E4B00}" srcOrd="6" destOrd="0" presId="urn:microsoft.com/office/officeart/2005/8/layout/matrix1"/>
    <dgm:cxn modelId="{5B0966C9-2B55-4B72-A337-AE96BC1C8003}" type="presParOf" srcId="{53771C70-DA30-4193-80A8-3FB1AA47D2B0}" destId="{93B805E6-1490-4BD8-AF12-F077AFD5D676}" srcOrd="7" destOrd="0" presId="urn:microsoft.com/office/officeart/2005/8/layout/matrix1"/>
    <dgm:cxn modelId="{19A43E8D-7E06-49BC-B95E-0FA2F966FDE9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«موضوع خاص» برای برنامه ششم </a:t>
          </a:r>
          <a:endParaRPr lang="en-US" sz="2000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rtl="1">
            <a:spcAft>
              <a:spcPct val="35000"/>
            </a:spcAft>
          </a:pPr>
          <a:endParaRPr lang="fa-IR" sz="3200" dirty="0" smtClean="0">
            <a:cs typeface="B Titr" pitchFamily="2" charset="-78"/>
          </a:endParaRPr>
        </a:p>
        <a:p>
          <a:pPr rtl="1">
            <a:spcAft>
              <a:spcPts val="0"/>
            </a:spcAft>
          </a:pPr>
          <a:r>
            <a:rPr lang="fa-IR" sz="4000" dirty="0" smtClean="0">
              <a:cs typeface="B Titr" pitchFamily="2" charset="-78"/>
            </a:rPr>
            <a:t>اهداف راهبردی 5گانه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تبدیل مدارس توسعه‌پذیر به پیشران ایجاد هم‌افزایی بین برنامه‌های توانمندسازی و فقرزدایی در «آمـوزش»، «سلامت جـسمی»، «نــشاط‌روحی» و «تــغذیه» </a:t>
          </a:r>
        </a:p>
        <a:p>
          <a:pPr rtl="1">
            <a:spcAft>
              <a:spcPct val="35000"/>
            </a:spcAft>
          </a:pPr>
          <a:r>
            <a:rPr lang="fa-IR" sz="1800" dirty="0" smtClean="0">
              <a:solidFill>
                <a:schemeClr val="tx1"/>
              </a:solidFill>
              <a:cs typeface="B Titr" pitchFamily="2" charset="-78"/>
            </a:rPr>
            <a:t>غنابخشی ورودی سخت‌افزاری و نرم‌افزاری آموزش‌وپرورش / خروجی کمی / خروجی کیفی در مهارت‌های شناختی / خروجی کیفی در مهارت‌های غیرشناختی </a:t>
          </a: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/>
      <dgm:t>
        <a:bodyPr/>
        <a:lstStyle/>
        <a:p>
          <a:pPr rtl="1">
            <a:spcAft>
              <a:spcPct val="35000"/>
            </a:spcAft>
          </a:pPr>
          <a:endParaRPr lang="fa-IR" sz="3200" dirty="0" smtClean="0">
            <a:cs typeface="B Titr" pitchFamily="2" charset="-78"/>
          </a:endParaRPr>
        </a:p>
        <a:p>
          <a:pPr rtl="1">
            <a:spcAft>
              <a:spcPts val="0"/>
            </a:spcAft>
          </a:pPr>
          <a:r>
            <a:rPr lang="fa-IR" sz="4000" dirty="0" smtClean="0">
              <a:cs typeface="B Titr" pitchFamily="2" charset="-78"/>
            </a:rPr>
            <a:t>2 شعار کلیدی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تبدیل مدارس به پیشران توانمندسازی و فقرزدایی عالمانه و پایدار (عدالت آموزشی)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غنابخشی عــدالت‌محور سرمایه انسانی، به‌عنوان جانشین سرمایه نفتی (توسعه آموزشی)</a:t>
          </a:r>
        </a:p>
        <a:p>
          <a:pPr rtl="1">
            <a:spcAft>
              <a:spcPct val="35000"/>
            </a:spcAft>
          </a:pPr>
          <a:endParaRPr lang="fa-IR" sz="28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/>
      <dgm:t>
        <a:bodyPr/>
        <a:lstStyle/>
        <a:p>
          <a:pPr rtl="1"/>
          <a:endParaRPr lang="fa-IR" sz="3700" dirty="0" smtClean="0">
            <a:cs typeface="B Titr" pitchFamily="2" charset="-78"/>
          </a:endParaRPr>
        </a:p>
        <a:p>
          <a:pPr rtl="1"/>
          <a:endParaRPr lang="fa-IR" sz="3700" dirty="0" smtClean="0">
            <a:cs typeface="B Titr" pitchFamily="2" charset="-78"/>
          </a:endParaRPr>
        </a:p>
        <a:p>
          <a:pPr rtl="1"/>
          <a:r>
            <a:rPr lang="fa-IR" sz="3700" dirty="0" smtClean="0">
              <a:cs typeface="B Titr" pitchFamily="2" charset="-78"/>
            </a:rPr>
            <a:t>راهبردها/احکام 20گانه </a:t>
          </a:r>
        </a:p>
        <a:p>
          <a:pPr rtl="1"/>
          <a:endParaRPr lang="fa-IR" sz="3200" dirty="0" smtClean="0">
            <a:cs typeface="B Titr" pitchFamily="2" charset="-78"/>
          </a:endParaRPr>
        </a:p>
        <a:p>
          <a:pPr rtl="1"/>
          <a:endParaRPr lang="fa-IR" sz="3200" dirty="0" smtClean="0">
            <a:cs typeface="B Titr" pitchFamily="2" charset="-78"/>
          </a:endParaRPr>
        </a:p>
        <a:p>
          <a:pPr rtl="1"/>
          <a:endParaRPr lang="fa-IR" sz="3200" dirty="0" smtClean="0">
            <a:cs typeface="B Titr" pitchFamily="2" charset="-78"/>
          </a:endParaRPr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E74C6B-411F-401D-8C08-EB723C336CDA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3600" dirty="0" smtClean="0">
              <a:cs typeface="B Titr" pitchFamily="2" charset="-78"/>
            </a:rPr>
            <a:t>اهداف کمی 10گانه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مهم‌ترین: رتبه‌بندی سالانه مدارس (استاندارد کالبدی، ورزشی-تفریحی، سلامت، و تکنولوژیک-کمک‌آموزشی)، انتشار عمومی آمار مربوطه، و برنامه‌ریزی جهت نصف شدن مدارس زیر خط استاندارد در تک‌تک استان‌ها تا پایان برنامه ششم </a:t>
          </a:r>
        </a:p>
        <a:p>
          <a:pPr rtl="1">
            <a:spcAft>
              <a:spcPct val="35000"/>
            </a:spcAft>
          </a:pPr>
          <a:endParaRPr lang="fa-IR" sz="32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8BD76A03-B73E-491D-A4BF-54F0FCCD0C30}" type="parTrans" cxnId="{11D2F907-C061-45CA-98A6-0448A5BB7EA7}">
      <dgm:prSet/>
      <dgm:spPr/>
      <dgm:t>
        <a:bodyPr/>
        <a:lstStyle/>
        <a:p>
          <a:endParaRPr lang="en-US"/>
        </a:p>
      </dgm:t>
    </dgm:pt>
    <dgm:pt modelId="{E3B53652-B78A-4B1E-836E-A186BB2644AD}" type="sibTrans" cxnId="{11D2F907-C061-45CA-98A6-0448A5BB7EA7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 custScaleY="113333" custLinFactNeighborX="-1667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 custScaleY="115556" custLinFactNeighborY="1389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ScaleY="88889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ScaleY="90000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66667" custScaleY="44444" custLinFactNeighborX="-2778" custLinFactNeighborY="2222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379EF-1FCB-48C4-89FF-CEE3C724D67F}" type="presOf" srcId="{03C8280F-DA5D-4857-8EE0-D3729E1ACE20}" destId="{DF5A1CF0-55A6-4879-92C2-9373A85DC401}" srcOrd="1" destOrd="0" presId="urn:microsoft.com/office/officeart/2005/8/layout/matrix1"/>
    <dgm:cxn modelId="{696BD479-62E6-4D24-AE65-78A6B2490577}" type="presOf" srcId="{F2869A0B-9BF5-4D43-BD83-22BC35AACC72}" destId="{9F998525-C463-4A56-A15E-69389C7330B4}" srcOrd="0" destOrd="0" presId="urn:microsoft.com/office/officeart/2005/8/layout/matrix1"/>
    <dgm:cxn modelId="{4DDD4AAD-4E46-4633-A8D9-F7CAF66F0719}" type="presOf" srcId="{8DE62D76-CD29-4EA7-9C99-899B7A842001}" destId="{AFE3CCA3-C8BF-410F-AF42-A37AAFD8B403}" srcOrd="1" destOrd="0" presId="urn:microsoft.com/office/officeart/2005/8/layout/matrix1"/>
    <dgm:cxn modelId="{B064E9A1-FFC0-46D7-96D0-69F3A047386F}" type="presOf" srcId="{09A1B891-20FD-4BBD-A889-EB65B901F7F3}" destId="{4B72EC77-8C5D-4548-8C5C-9CFA625B5C25}" srcOrd="0" destOrd="0" presId="urn:microsoft.com/office/officeart/2005/8/layout/matrix1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39991470-334F-4C3E-A445-0EA801C5643D}" type="presOf" srcId="{09A1B891-20FD-4BBD-A889-EB65B901F7F3}" destId="{1C66E8F2-517E-4045-851E-96A82ADAED55}" srcOrd="1" destOrd="0" presId="urn:microsoft.com/office/officeart/2005/8/layout/matrix1"/>
    <dgm:cxn modelId="{E6955193-C5D7-47BC-AAA3-DB76CC7246D1}" type="presOf" srcId="{A0E74C6B-411F-401D-8C08-EB723C336CDA}" destId="{7317B69C-BFA2-428C-8571-2195004E4B00}" srcOrd="0" destOrd="0" presId="urn:microsoft.com/office/officeart/2005/8/layout/matrix1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B13B6355-4679-40F1-BB84-7DF5B8FFAAB1}" type="presOf" srcId="{A0E74C6B-411F-401D-8C08-EB723C336CDA}" destId="{93B805E6-1490-4BD8-AF12-F077AFD5D676}" srcOrd="1" destOrd="0" presId="urn:microsoft.com/office/officeart/2005/8/layout/matrix1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963E6644-C668-4462-882B-3748A69B7C3B}" type="presOf" srcId="{03C8280F-DA5D-4857-8EE0-D3729E1ACE20}" destId="{BC99CBF5-2921-4286-BE2D-1CA3052EB438}" srcOrd="0" destOrd="0" presId="urn:microsoft.com/office/officeart/2005/8/layout/matrix1"/>
    <dgm:cxn modelId="{6773A82D-6D39-4BA5-8E59-9FAE32655D38}" type="presOf" srcId="{C9BBC306-F82C-4435-9199-1D20DB7422BC}" destId="{F9BCD0B1-47AE-4B99-97E0-7658C1AA430A}" srcOrd="0" destOrd="0" presId="urn:microsoft.com/office/officeart/2005/8/layout/matrix1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86C05B97-9E22-4640-969C-D49B969079BA}" type="presOf" srcId="{8DE62D76-CD29-4EA7-9C99-899B7A842001}" destId="{075BCBFA-270A-4E2D-AFC2-F497260C410D}" srcOrd="0" destOrd="0" presId="urn:microsoft.com/office/officeart/2005/8/layout/matrix1"/>
    <dgm:cxn modelId="{11D2F907-C061-45CA-98A6-0448A5BB7EA7}" srcId="{F2869A0B-9BF5-4D43-BD83-22BC35AACC72}" destId="{A0E74C6B-411F-401D-8C08-EB723C336CDA}" srcOrd="3" destOrd="0" parTransId="{8BD76A03-B73E-491D-A4BF-54F0FCCD0C30}" sibTransId="{E3B53652-B78A-4B1E-836E-A186BB2644AD}"/>
    <dgm:cxn modelId="{C611A4BC-2DD6-4BBE-A450-1A103C9C991A}" type="presParOf" srcId="{F9BCD0B1-47AE-4B99-97E0-7658C1AA430A}" destId="{53771C70-DA30-4193-80A8-3FB1AA47D2B0}" srcOrd="0" destOrd="0" presId="urn:microsoft.com/office/officeart/2005/8/layout/matrix1"/>
    <dgm:cxn modelId="{AC50ACEE-4832-4553-A800-24D0F259B4A4}" type="presParOf" srcId="{53771C70-DA30-4193-80A8-3FB1AA47D2B0}" destId="{BC99CBF5-2921-4286-BE2D-1CA3052EB438}" srcOrd="0" destOrd="0" presId="urn:microsoft.com/office/officeart/2005/8/layout/matrix1"/>
    <dgm:cxn modelId="{899BF9EC-E754-4ECD-B86E-60B0E099B1CB}" type="presParOf" srcId="{53771C70-DA30-4193-80A8-3FB1AA47D2B0}" destId="{DF5A1CF0-55A6-4879-92C2-9373A85DC401}" srcOrd="1" destOrd="0" presId="urn:microsoft.com/office/officeart/2005/8/layout/matrix1"/>
    <dgm:cxn modelId="{85C9693E-D245-4D60-9431-501587BD0CDB}" type="presParOf" srcId="{53771C70-DA30-4193-80A8-3FB1AA47D2B0}" destId="{075BCBFA-270A-4E2D-AFC2-F497260C410D}" srcOrd="2" destOrd="0" presId="urn:microsoft.com/office/officeart/2005/8/layout/matrix1"/>
    <dgm:cxn modelId="{99D9B677-1786-4559-A3BD-6E622D14B561}" type="presParOf" srcId="{53771C70-DA30-4193-80A8-3FB1AA47D2B0}" destId="{AFE3CCA3-C8BF-410F-AF42-A37AAFD8B403}" srcOrd="3" destOrd="0" presId="urn:microsoft.com/office/officeart/2005/8/layout/matrix1"/>
    <dgm:cxn modelId="{4894F1E7-C4AB-4D69-BE7E-3D02637223A5}" type="presParOf" srcId="{53771C70-DA30-4193-80A8-3FB1AA47D2B0}" destId="{4B72EC77-8C5D-4548-8C5C-9CFA625B5C25}" srcOrd="4" destOrd="0" presId="urn:microsoft.com/office/officeart/2005/8/layout/matrix1"/>
    <dgm:cxn modelId="{8866E5BF-7640-4124-A63C-116543FFE137}" type="presParOf" srcId="{53771C70-DA30-4193-80A8-3FB1AA47D2B0}" destId="{1C66E8F2-517E-4045-851E-96A82ADAED55}" srcOrd="5" destOrd="0" presId="urn:microsoft.com/office/officeart/2005/8/layout/matrix1"/>
    <dgm:cxn modelId="{D1591844-6BF5-4186-887D-DAD4D230CACF}" type="presParOf" srcId="{53771C70-DA30-4193-80A8-3FB1AA47D2B0}" destId="{7317B69C-BFA2-428C-8571-2195004E4B00}" srcOrd="6" destOrd="0" presId="urn:microsoft.com/office/officeart/2005/8/layout/matrix1"/>
    <dgm:cxn modelId="{983F4BC3-9E19-420F-96BC-53F94633B6D4}" type="presParOf" srcId="{53771C70-DA30-4193-80A8-3FB1AA47D2B0}" destId="{93B805E6-1490-4BD8-AF12-F077AFD5D676}" srcOrd="7" destOrd="0" presId="urn:microsoft.com/office/officeart/2005/8/layout/matrix1"/>
    <dgm:cxn modelId="{AB5A58AB-4189-48FD-B7F9-A73F02F6C26C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/>
          <a:r>
            <a:rPr lang="fa-IR" sz="2200" dirty="0" smtClean="0">
              <a:cs typeface="B Titr" pitchFamily="2" charset="-78"/>
            </a:rPr>
            <a:t>راهبردها / احکام 20گانه </a:t>
          </a:r>
          <a:endParaRPr lang="en-US" sz="2200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rtl="1">
            <a:spcAft>
              <a:spcPct val="35000"/>
            </a:spcAft>
          </a:pPr>
          <a:endParaRPr lang="fa-IR" sz="3200" dirty="0" smtClean="0">
            <a:cs typeface="B Titr" pitchFamily="2" charset="-78"/>
          </a:endParaRPr>
        </a:p>
        <a:p>
          <a:pPr rtl="1">
            <a:spcAft>
              <a:spcPts val="0"/>
            </a:spcAft>
          </a:pPr>
          <a:r>
            <a:rPr lang="fa-IR" sz="3400" dirty="0" smtClean="0">
              <a:cs typeface="B Titr" pitchFamily="2" charset="-78"/>
            </a:rPr>
            <a:t>مشارکت سایر نهادهای دولتی/حاکمیتی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مشارکت وزارتخانه‌های بهداشت، رفاه،شهرسازی، فناوری اطلاعات، ورزش و جوانان، مرکز آمار، صداوسیما، شهرداری‌ها، ذیل پروژه‌ای «ملـی» تحت هدایت آموزش‌وپرورش</a:t>
          </a:r>
        </a:p>
        <a:p>
          <a:pPr rtl="1">
            <a:spcAft>
              <a:spcPct val="35000"/>
            </a:spcAft>
          </a:pPr>
          <a:endParaRPr lang="fa-IR" sz="6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/>
      <dgm:t>
        <a:bodyPr/>
        <a:lstStyle/>
        <a:p>
          <a:pPr rtl="1">
            <a:spcAft>
              <a:spcPct val="35000"/>
            </a:spcAft>
          </a:pPr>
          <a:endParaRPr lang="fa-IR" sz="3200" dirty="0" smtClean="0">
            <a:cs typeface="B Titr" pitchFamily="2" charset="-78"/>
          </a:endParaRPr>
        </a:p>
        <a:p>
          <a:pPr rtl="1">
            <a:spcAft>
              <a:spcPts val="0"/>
            </a:spcAft>
          </a:pPr>
          <a:r>
            <a:rPr lang="fa-IR" sz="3500" dirty="0" smtClean="0">
              <a:cs typeface="B Titr" pitchFamily="2" charset="-78"/>
            </a:rPr>
            <a:t>چابک‌سازی آموزش‌وپرورش </a:t>
          </a:r>
        </a:p>
        <a:p>
          <a:pPr rtl="1">
            <a:spcAft>
              <a:spcPts val="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1. کاهش تمرکز در مدیریت مالی و منابع انسانی </a:t>
          </a:r>
        </a:p>
        <a:p>
          <a:pPr rtl="1">
            <a:spcAft>
              <a:spcPts val="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2. مشوق‌های مالی نتیجه‌محور برای معلمان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3. افزایش سهم مهارت‌های غیرشناختی به‌ویژه مهارت توسعه خلاقیت در محتوای آموزشی </a:t>
          </a:r>
        </a:p>
        <a:p>
          <a:pPr rtl="1">
            <a:spcAft>
              <a:spcPct val="35000"/>
            </a:spcAft>
          </a:pPr>
          <a:endParaRPr lang="fa-IR" sz="14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/>
      <dgm:t>
        <a:bodyPr/>
        <a:lstStyle/>
        <a:p>
          <a:pPr rtl="1">
            <a:spcAft>
              <a:spcPts val="1200"/>
            </a:spcAft>
          </a:pPr>
          <a:r>
            <a:rPr lang="fa-IR" sz="3100" dirty="0" smtClean="0">
              <a:cs typeface="B Titr" pitchFamily="2" charset="-78"/>
            </a:rPr>
            <a:t>تسهیل و تنوع‌بخشی مشارکت غیردولتی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شامل مشارکت‌های غیردولتی «عام‌المنفعه»، «غیرانتفاعی» و «انتفاعی» </a:t>
          </a:r>
        </a:p>
        <a:p>
          <a:pPr rtl="1">
            <a:spcAft>
              <a:spcPct val="35000"/>
            </a:spcAft>
          </a:pPr>
          <a:r>
            <a:rPr lang="fa-IR" sz="1900" dirty="0" smtClean="0">
              <a:solidFill>
                <a:schemeClr val="tx1"/>
              </a:solidFill>
              <a:cs typeface="B Titr" pitchFamily="2" charset="-78"/>
            </a:rPr>
            <a:t> </a:t>
          </a:r>
          <a:endParaRPr lang="en-US" sz="1900" dirty="0">
            <a:solidFill>
              <a:schemeClr val="tx1"/>
            </a:solidFill>
            <a:cs typeface="B Titr" pitchFamily="2" charset="-78"/>
          </a:endParaRPr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E74C6B-411F-401D-8C08-EB723C336CDA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3100" dirty="0" smtClean="0">
              <a:cs typeface="B Titr" pitchFamily="2" charset="-78"/>
            </a:rPr>
            <a:t>پایدارسازی «بودجه سیاست‌گذارانه» </a:t>
          </a:r>
        </a:p>
        <a:p>
          <a:pPr rtl="1">
            <a:spcAft>
              <a:spcPct val="35000"/>
            </a:spcAft>
          </a:pPr>
          <a:r>
            <a:rPr lang="fa-IR" sz="1850" dirty="0" smtClean="0">
              <a:solidFill>
                <a:schemeClr val="tx1"/>
              </a:solidFill>
              <a:cs typeface="B Titr" pitchFamily="2" charset="-78"/>
            </a:rPr>
            <a:t>دعوت به مشارکت سازمان‌های عمومی حاکمیتی، طراحی مالیات ارزش افزوده و . . . /تفکیک رسمی بودجه پرسنلی و بودجه سیاست‌گذارانه در قوانین بودجه سالانه  </a:t>
          </a:r>
        </a:p>
        <a:p>
          <a:pPr rtl="1">
            <a:spcAft>
              <a:spcPct val="35000"/>
            </a:spcAft>
          </a:pPr>
          <a:endParaRPr lang="fa-IR" sz="1850" dirty="0" smtClean="0">
            <a:solidFill>
              <a:schemeClr val="tx1"/>
            </a:solidFill>
            <a:cs typeface="B Titr" pitchFamily="2" charset="-78"/>
          </a:endParaRPr>
        </a:p>
        <a:p>
          <a:pPr rtl="1">
            <a:spcAft>
              <a:spcPct val="35000"/>
            </a:spcAft>
          </a:pPr>
          <a:endParaRPr lang="fa-IR" sz="1900" dirty="0" smtClean="0">
            <a:solidFill>
              <a:schemeClr val="tx1"/>
            </a:solidFill>
            <a:cs typeface="B Titr" pitchFamily="2" charset="-78"/>
          </a:endParaRPr>
        </a:p>
      </dgm:t>
    </dgm:pt>
    <dgm:pt modelId="{8BD76A03-B73E-491D-A4BF-54F0FCCD0C30}" type="parTrans" cxnId="{11D2F907-C061-45CA-98A6-0448A5BB7EA7}">
      <dgm:prSet/>
      <dgm:spPr/>
      <dgm:t>
        <a:bodyPr/>
        <a:lstStyle/>
        <a:p>
          <a:endParaRPr lang="en-US"/>
        </a:p>
      </dgm:t>
    </dgm:pt>
    <dgm:pt modelId="{E3B53652-B78A-4B1E-836E-A186BB2644AD}" type="sibTrans" cxnId="{11D2F907-C061-45CA-98A6-0448A5BB7EA7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ScaleX="69999" custLinFactNeighborX="-16666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ScaleX="70000" custLinFactNeighborX="20000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100000" custScaleY="53334" custLinFactNeighborY="44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D2A2A-DB07-4832-AD8C-85F3788AF3D8}" type="presOf" srcId="{03C8280F-DA5D-4857-8EE0-D3729E1ACE20}" destId="{DF5A1CF0-55A6-4879-92C2-9373A85DC401}" srcOrd="1" destOrd="0" presId="urn:microsoft.com/office/officeart/2005/8/layout/matrix1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26384D10-4136-4F0B-9B57-F9799FAC3C6E}" type="presOf" srcId="{09A1B891-20FD-4BBD-A889-EB65B901F7F3}" destId="{1C66E8F2-517E-4045-851E-96A82ADAED55}" srcOrd="1" destOrd="0" presId="urn:microsoft.com/office/officeart/2005/8/layout/matrix1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9017F719-3A01-40A6-9852-F82E7B4B930A}" type="presOf" srcId="{A0E74C6B-411F-401D-8C08-EB723C336CDA}" destId="{7317B69C-BFA2-428C-8571-2195004E4B00}" srcOrd="0" destOrd="0" presId="urn:microsoft.com/office/officeart/2005/8/layout/matrix1"/>
    <dgm:cxn modelId="{F2B0EAA0-8198-4912-83AF-45C5F2F2A617}" type="presOf" srcId="{F2869A0B-9BF5-4D43-BD83-22BC35AACC72}" destId="{9F998525-C463-4A56-A15E-69389C7330B4}" srcOrd="0" destOrd="0" presId="urn:microsoft.com/office/officeart/2005/8/layout/matrix1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4594C8B0-6F1F-4A13-9689-062EB65CA01C}" type="presOf" srcId="{A0E74C6B-411F-401D-8C08-EB723C336CDA}" destId="{93B805E6-1490-4BD8-AF12-F077AFD5D676}" srcOrd="1" destOrd="0" presId="urn:microsoft.com/office/officeart/2005/8/layout/matrix1"/>
    <dgm:cxn modelId="{763A1836-0D30-48C0-9B32-FAC984604C4C}" type="presOf" srcId="{C9BBC306-F82C-4435-9199-1D20DB7422BC}" destId="{F9BCD0B1-47AE-4B99-97E0-7658C1AA430A}" srcOrd="0" destOrd="0" presId="urn:microsoft.com/office/officeart/2005/8/layout/matrix1"/>
    <dgm:cxn modelId="{679AB305-5C43-4336-9951-90C210462649}" type="presOf" srcId="{8DE62D76-CD29-4EA7-9C99-899B7A842001}" destId="{075BCBFA-270A-4E2D-AFC2-F497260C410D}" srcOrd="0" destOrd="0" presId="urn:microsoft.com/office/officeart/2005/8/layout/matrix1"/>
    <dgm:cxn modelId="{70BFB966-4CED-43BE-A4AC-7C5B8EACF441}" type="presOf" srcId="{03C8280F-DA5D-4857-8EE0-D3729E1ACE20}" destId="{BC99CBF5-2921-4286-BE2D-1CA3052EB438}" srcOrd="0" destOrd="0" presId="urn:microsoft.com/office/officeart/2005/8/layout/matrix1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EF29F4D9-70F8-4E68-A4C4-AA3F8DBC1DAE}" type="presOf" srcId="{8DE62D76-CD29-4EA7-9C99-899B7A842001}" destId="{AFE3CCA3-C8BF-410F-AF42-A37AAFD8B403}" srcOrd="1" destOrd="0" presId="urn:microsoft.com/office/officeart/2005/8/layout/matrix1"/>
    <dgm:cxn modelId="{11D2F907-C061-45CA-98A6-0448A5BB7EA7}" srcId="{F2869A0B-9BF5-4D43-BD83-22BC35AACC72}" destId="{A0E74C6B-411F-401D-8C08-EB723C336CDA}" srcOrd="3" destOrd="0" parTransId="{8BD76A03-B73E-491D-A4BF-54F0FCCD0C30}" sibTransId="{E3B53652-B78A-4B1E-836E-A186BB2644AD}"/>
    <dgm:cxn modelId="{5A2B0302-2842-439C-849C-C948D5F719DB}" type="presOf" srcId="{09A1B891-20FD-4BBD-A889-EB65B901F7F3}" destId="{4B72EC77-8C5D-4548-8C5C-9CFA625B5C25}" srcOrd="0" destOrd="0" presId="urn:microsoft.com/office/officeart/2005/8/layout/matrix1"/>
    <dgm:cxn modelId="{F1DAF11C-2A9E-4586-9A80-E24735B2C43E}" type="presParOf" srcId="{F9BCD0B1-47AE-4B99-97E0-7658C1AA430A}" destId="{53771C70-DA30-4193-80A8-3FB1AA47D2B0}" srcOrd="0" destOrd="0" presId="urn:microsoft.com/office/officeart/2005/8/layout/matrix1"/>
    <dgm:cxn modelId="{C049C314-8869-46CD-AC5F-68ADDBEC9CFB}" type="presParOf" srcId="{53771C70-DA30-4193-80A8-3FB1AA47D2B0}" destId="{BC99CBF5-2921-4286-BE2D-1CA3052EB438}" srcOrd="0" destOrd="0" presId="urn:microsoft.com/office/officeart/2005/8/layout/matrix1"/>
    <dgm:cxn modelId="{45F79DEF-4479-42D2-A464-74684FF82B44}" type="presParOf" srcId="{53771C70-DA30-4193-80A8-3FB1AA47D2B0}" destId="{DF5A1CF0-55A6-4879-92C2-9373A85DC401}" srcOrd="1" destOrd="0" presId="urn:microsoft.com/office/officeart/2005/8/layout/matrix1"/>
    <dgm:cxn modelId="{0407359B-74C4-4F2E-B80C-6D52F6F65A08}" type="presParOf" srcId="{53771C70-DA30-4193-80A8-3FB1AA47D2B0}" destId="{075BCBFA-270A-4E2D-AFC2-F497260C410D}" srcOrd="2" destOrd="0" presId="urn:microsoft.com/office/officeart/2005/8/layout/matrix1"/>
    <dgm:cxn modelId="{A584F491-037D-4065-B3D0-76BE2B7F4C09}" type="presParOf" srcId="{53771C70-DA30-4193-80A8-3FB1AA47D2B0}" destId="{AFE3CCA3-C8BF-410F-AF42-A37AAFD8B403}" srcOrd="3" destOrd="0" presId="urn:microsoft.com/office/officeart/2005/8/layout/matrix1"/>
    <dgm:cxn modelId="{8A60D357-5852-4442-A831-FA2453D34AA3}" type="presParOf" srcId="{53771C70-DA30-4193-80A8-3FB1AA47D2B0}" destId="{4B72EC77-8C5D-4548-8C5C-9CFA625B5C25}" srcOrd="4" destOrd="0" presId="urn:microsoft.com/office/officeart/2005/8/layout/matrix1"/>
    <dgm:cxn modelId="{F6CAC5A9-2AEC-4584-8B63-2B3F86BEF563}" type="presParOf" srcId="{53771C70-DA30-4193-80A8-3FB1AA47D2B0}" destId="{1C66E8F2-517E-4045-851E-96A82ADAED55}" srcOrd="5" destOrd="0" presId="urn:microsoft.com/office/officeart/2005/8/layout/matrix1"/>
    <dgm:cxn modelId="{72C4EB71-682A-4286-93EA-96ABF255B906}" type="presParOf" srcId="{53771C70-DA30-4193-80A8-3FB1AA47D2B0}" destId="{7317B69C-BFA2-428C-8571-2195004E4B00}" srcOrd="6" destOrd="0" presId="urn:microsoft.com/office/officeart/2005/8/layout/matrix1"/>
    <dgm:cxn modelId="{C5C9EA0C-7B01-4245-87A1-01BCCEB76656}" type="presParOf" srcId="{53771C70-DA30-4193-80A8-3FB1AA47D2B0}" destId="{93B805E6-1490-4BD8-AF12-F077AFD5D676}" srcOrd="7" destOrd="0" presId="urn:microsoft.com/office/officeart/2005/8/layout/matrix1"/>
    <dgm:cxn modelId="{DEF67545-A521-4F94-80CA-654A82385151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/>
          <a:r>
            <a:rPr lang="fa-IR" sz="2000" dirty="0" smtClean="0">
              <a:cs typeface="B Titr" pitchFamily="2" charset="-78"/>
            </a:rPr>
            <a:t>پیشنهاد 1 (افزودن بند جدید):   </a:t>
          </a:r>
        </a:p>
        <a:p>
          <a:pPr rtl="1"/>
          <a:r>
            <a:rPr lang="fa-IR" sz="1900" dirty="0" smtClean="0">
              <a:cs typeface="B Titr" pitchFamily="2" charset="-78"/>
            </a:rPr>
            <a:t>توسعه عدالت‌محور سرمایه انسانی به‌عنوان جانشین سرمایه نفتی</a:t>
          </a:r>
          <a:endParaRPr lang="en-US" sz="1900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شتاب‌بخشی تبدیل «سرمایه انسانی» به «رونق اقتصادی» </a:t>
          </a:r>
        </a:p>
        <a:p>
          <a:pPr rtl="1"/>
          <a:r>
            <a:rPr lang="fa-IR" sz="1900" dirty="0" smtClean="0">
              <a:cs typeface="B Titr" pitchFamily="2" charset="-78"/>
            </a:rPr>
            <a:t>مجوززدایی کسب‌وکارها + توسعه رقابت اقتصادی عادلانه + ارزشمندسازی ثروت‌آفرینی خلاقیت‌محور </a:t>
          </a: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توسعه «عـدالت محور» سرمایه انسانی </a:t>
          </a:r>
        </a:p>
        <a:p>
          <a:pPr rtl="1"/>
          <a:r>
            <a:rPr lang="fa-IR" sz="1900" dirty="0" smtClean="0">
              <a:cs typeface="B Titr" pitchFamily="2" charset="-78"/>
            </a:rPr>
            <a:t>توسعه و عدالت آموزشی کودکان‌ونوجوانان+ کنترل آسیب‌های اجتماعی</a:t>
          </a:r>
          <a:endParaRPr lang="en-US" sz="1900" dirty="0">
            <a:cs typeface="B Titr" pitchFamily="2" charset="-78"/>
          </a:endParaRPr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/>
      <dgm:t>
        <a:bodyPr/>
        <a:lstStyle/>
        <a:p>
          <a:pPr rtl="1"/>
          <a:r>
            <a:rPr lang="fa-IR" sz="3000" dirty="0" smtClean="0">
              <a:cs typeface="B Titr" pitchFamily="2" charset="-78"/>
            </a:rPr>
            <a:t>جلوگیری از </a:t>
          </a:r>
        </a:p>
        <a:p>
          <a:pPr rtl="1"/>
          <a:r>
            <a:rPr lang="fa-IR" sz="3000" dirty="0" smtClean="0">
              <a:cs typeface="B Titr" pitchFamily="2" charset="-78"/>
            </a:rPr>
            <a:t>هدررفت سرمایه انسانی موجود </a:t>
          </a:r>
        </a:p>
        <a:p>
          <a:pPr rtl="1"/>
          <a:r>
            <a:rPr lang="fa-IR" sz="1900" dirty="0" smtClean="0">
              <a:cs typeface="B Titr" pitchFamily="2" charset="-78"/>
            </a:rPr>
            <a:t>بهبود نظام‌وظیفه + ایرانیان خارج کشور+ مشـارکت اقتصادی بانوان </a:t>
          </a:r>
        </a:p>
        <a:p>
          <a:pPr rtl="1"/>
          <a:endParaRPr lang="fa-IR" sz="2000" dirty="0" smtClean="0">
            <a:cs typeface="B Titr" pitchFamily="2" charset="-78"/>
          </a:endParaRPr>
        </a:p>
        <a:p>
          <a:pPr rtl="1"/>
          <a:endParaRPr lang="fa-IR" sz="2000" dirty="0" smtClean="0">
            <a:cs typeface="B Titr" pitchFamily="2" charset="-78"/>
          </a:endParaRPr>
        </a:p>
        <a:p>
          <a:pPr rtl="1"/>
          <a:endParaRPr lang="en-US" sz="1600" dirty="0">
            <a:cs typeface="B Titr" pitchFamily="2" charset="-78"/>
          </a:endParaRPr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E74C6B-411F-401D-8C08-EB723C336CD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 rtl="1"/>
          <a:r>
            <a:rPr lang="fa-IR" sz="3000" dirty="0" smtClean="0">
              <a:cs typeface="B Titr" pitchFamily="2" charset="-78"/>
            </a:rPr>
            <a:t>جـذب </a:t>
          </a:r>
        </a:p>
        <a:p>
          <a:pPr algn="r" rtl="1"/>
          <a:r>
            <a:rPr lang="fa-IR" sz="3000" dirty="0" smtClean="0">
              <a:cs typeface="B Titr" pitchFamily="2" charset="-78"/>
            </a:rPr>
            <a:t>سرمایه انسانی کشورهای منطقه </a:t>
          </a:r>
        </a:p>
        <a:p>
          <a:pPr algn="ctr" rtl="1"/>
          <a:r>
            <a:rPr lang="fa-IR" sz="1850" dirty="0" smtClean="0">
              <a:cs typeface="B Titr" pitchFamily="2" charset="-78"/>
            </a:rPr>
            <a:t>شفاف‌سازی اعطای تابعیت به مهاجران مقیم ایران+ تسهیل سرمایه‌گذاری اتباع کشورهای منطقه </a:t>
          </a:r>
        </a:p>
        <a:p>
          <a:pPr algn="ctr" rtl="1"/>
          <a:endParaRPr lang="fa-IR" sz="2000" dirty="0" smtClean="0">
            <a:cs typeface="B Titr" pitchFamily="2" charset="-78"/>
          </a:endParaRPr>
        </a:p>
        <a:p>
          <a:pPr algn="ctr" rtl="1"/>
          <a:endParaRPr lang="fa-IR" sz="1700" dirty="0" smtClean="0">
            <a:cs typeface="B Titr" pitchFamily="2" charset="-78"/>
          </a:endParaRPr>
        </a:p>
        <a:p>
          <a:pPr algn="ctr" rtl="1"/>
          <a:endParaRPr lang="en-US" sz="1700" dirty="0">
            <a:cs typeface="B Titr" pitchFamily="2" charset="-78"/>
          </a:endParaRPr>
        </a:p>
      </dgm:t>
    </dgm:pt>
    <dgm:pt modelId="{8BD76A03-B73E-491D-A4BF-54F0FCCD0C30}" type="parTrans" cxnId="{11D2F907-C061-45CA-98A6-0448A5BB7EA7}">
      <dgm:prSet/>
      <dgm:spPr/>
      <dgm:t>
        <a:bodyPr/>
        <a:lstStyle/>
        <a:p>
          <a:endParaRPr lang="en-US"/>
        </a:p>
      </dgm:t>
    </dgm:pt>
    <dgm:pt modelId="{E3B53652-B78A-4B1E-836E-A186BB2644AD}" type="sibTrans" cxnId="{11D2F907-C061-45CA-98A6-0448A5BB7EA7}">
      <dgm:prSet/>
      <dgm:spPr/>
      <dgm:t>
        <a:bodyPr/>
        <a:lstStyle/>
        <a:p>
          <a:endParaRPr lang="en-US"/>
        </a:p>
      </dgm:t>
    </dgm:pt>
    <dgm:pt modelId="{C11A049B-4FCB-4D3D-BDBC-81E8D0A4FBFB}">
      <dgm:prSet phldrT="[Text]"/>
      <dgm:spPr/>
      <dgm:t>
        <a:bodyPr/>
        <a:lstStyle/>
        <a:p>
          <a:endParaRPr lang="en-US"/>
        </a:p>
      </dgm:t>
    </dgm:pt>
    <dgm:pt modelId="{48AE79DB-9467-4D89-B0BA-2B24A55133BB}" type="parTrans" cxnId="{79A76947-BF58-4100-ABCE-8C56C921FA2F}">
      <dgm:prSet/>
      <dgm:spPr/>
      <dgm:t>
        <a:bodyPr/>
        <a:lstStyle/>
        <a:p>
          <a:endParaRPr lang="en-US"/>
        </a:p>
      </dgm:t>
    </dgm:pt>
    <dgm:pt modelId="{0163CC43-4989-4F12-9AA0-4E08C049281F}" type="sibTrans" cxnId="{79A76947-BF58-4100-ABCE-8C56C921FA2F}">
      <dgm:prSet/>
      <dgm:spPr/>
      <dgm:t>
        <a:bodyPr/>
        <a:lstStyle/>
        <a:p>
          <a:endParaRPr lang="en-US"/>
        </a:p>
      </dgm:t>
    </dgm:pt>
    <dgm:pt modelId="{623397CE-7EAC-4410-9E69-797802EC9671}">
      <dgm:prSet phldrT="[Text]"/>
      <dgm:spPr/>
      <dgm:t>
        <a:bodyPr/>
        <a:lstStyle/>
        <a:p>
          <a:pPr rtl="1"/>
          <a:endParaRPr lang="en-US" dirty="0">
            <a:cs typeface="B Titr" pitchFamily="2" charset="-78"/>
          </a:endParaRPr>
        </a:p>
      </dgm:t>
    </dgm:pt>
    <dgm:pt modelId="{D4BDF795-DFC8-49A7-A2F5-14CBE8DDA83F}" type="parTrans" cxnId="{CDCA8D9A-7CF0-43E8-A3AF-6F08F7EE6EC0}">
      <dgm:prSet/>
      <dgm:spPr/>
      <dgm:t>
        <a:bodyPr/>
        <a:lstStyle/>
        <a:p>
          <a:endParaRPr lang="en-US"/>
        </a:p>
      </dgm:t>
    </dgm:pt>
    <dgm:pt modelId="{B0EEC651-428A-47AD-B9FD-283265FDDD3C}" type="sibTrans" cxnId="{CDCA8D9A-7CF0-43E8-A3AF-6F08F7EE6EC0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 custScaleX="104535" custLinFactNeighborX="1226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 custScaleX="96667" custLinFactNeighborX="3519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ScaleX="102083" custLinFactNeighborX="-16667" custLinFactNeighborY="-1235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ScaleX="100370" custLinFactNeighborX="-1226" custLinFactNeighborY="0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116666" custScaleY="97778" custLinFactNeighborX="5556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0094D-930F-431D-9414-524270C252EA}" type="presOf" srcId="{09A1B891-20FD-4BBD-A889-EB65B901F7F3}" destId="{1C66E8F2-517E-4045-851E-96A82ADAED55}" srcOrd="1" destOrd="0" presId="urn:microsoft.com/office/officeart/2005/8/layout/matrix1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79A76947-BF58-4100-ABCE-8C56C921FA2F}" srcId="{F2869A0B-9BF5-4D43-BD83-22BC35AACC72}" destId="{C11A049B-4FCB-4D3D-BDBC-81E8D0A4FBFB}" srcOrd="5" destOrd="0" parTransId="{48AE79DB-9467-4D89-B0BA-2B24A55133BB}" sibTransId="{0163CC43-4989-4F12-9AA0-4E08C049281F}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D7F72ACF-1470-4E61-B554-31804301E834}" type="presOf" srcId="{09A1B891-20FD-4BBD-A889-EB65B901F7F3}" destId="{4B72EC77-8C5D-4548-8C5C-9CFA625B5C25}" srcOrd="0" destOrd="0" presId="urn:microsoft.com/office/officeart/2005/8/layout/matrix1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6F94F355-6B1A-482B-9B5F-4D27043C90A7}" type="presOf" srcId="{8DE62D76-CD29-4EA7-9C99-899B7A842001}" destId="{AFE3CCA3-C8BF-410F-AF42-A37AAFD8B403}" srcOrd="1" destOrd="0" presId="urn:microsoft.com/office/officeart/2005/8/layout/matrix1"/>
    <dgm:cxn modelId="{B5F27E8A-8E0F-4411-91BA-21491BA65261}" type="presOf" srcId="{A0E74C6B-411F-401D-8C08-EB723C336CDA}" destId="{93B805E6-1490-4BD8-AF12-F077AFD5D676}" srcOrd="1" destOrd="0" presId="urn:microsoft.com/office/officeart/2005/8/layout/matrix1"/>
    <dgm:cxn modelId="{AD7DB7B3-3923-4446-994C-F5ACA5C52412}" type="presOf" srcId="{03C8280F-DA5D-4857-8EE0-D3729E1ACE20}" destId="{DF5A1CF0-55A6-4879-92C2-9373A85DC401}" srcOrd="1" destOrd="0" presId="urn:microsoft.com/office/officeart/2005/8/layout/matrix1"/>
    <dgm:cxn modelId="{A78EAA89-11EC-437B-8AA5-AA7F81EF803A}" type="presOf" srcId="{F2869A0B-9BF5-4D43-BD83-22BC35AACC72}" destId="{9F998525-C463-4A56-A15E-69389C7330B4}" srcOrd="0" destOrd="0" presId="urn:microsoft.com/office/officeart/2005/8/layout/matrix1"/>
    <dgm:cxn modelId="{CDCA8D9A-7CF0-43E8-A3AF-6F08F7EE6EC0}" srcId="{F2869A0B-9BF5-4D43-BD83-22BC35AACC72}" destId="{623397CE-7EAC-4410-9E69-797802EC9671}" srcOrd="4" destOrd="0" parTransId="{D4BDF795-DFC8-49A7-A2F5-14CBE8DDA83F}" sibTransId="{B0EEC651-428A-47AD-B9FD-283265FDDD3C}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6DA60380-DEB3-49A5-852B-45F323899C1B}" type="presOf" srcId="{C9BBC306-F82C-4435-9199-1D20DB7422BC}" destId="{F9BCD0B1-47AE-4B99-97E0-7658C1AA430A}" srcOrd="0" destOrd="0" presId="urn:microsoft.com/office/officeart/2005/8/layout/matrix1"/>
    <dgm:cxn modelId="{9773FB9E-DCA4-4326-AA7C-38C9D233C508}" type="presOf" srcId="{03C8280F-DA5D-4857-8EE0-D3729E1ACE20}" destId="{BC99CBF5-2921-4286-BE2D-1CA3052EB438}" srcOrd="0" destOrd="0" presId="urn:microsoft.com/office/officeart/2005/8/layout/matrix1"/>
    <dgm:cxn modelId="{C2C58652-780D-475C-AEDC-ACECA21D0F44}" type="presOf" srcId="{A0E74C6B-411F-401D-8C08-EB723C336CDA}" destId="{7317B69C-BFA2-428C-8571-2195004E4B00}" srcOrd="0" destOrd="0" presId="urn:microsoft.com/office/officeart/2005/8/layout/matrix1"/>
    <dgm:cxn modelId="{8C14E94C-33CC-4C5C-BC96-C6237BA6F034}" type="presOf" srcId="{8DE62D76-CD29-4EA7-9C99-899B7A842001}" destId="{075BCBFA-270A-4E2D-AFC2-F497260C410D}" srcOrd="0" destOrd="0" presId="urn:microsoft.com/office/officeart/2005/8/layout/matrix1"/>
    <dgm:cxn modelId="{11D2F907-C061-45CA-98A6-0448A5BB7EA7}" srcId="{F2869A0B-9BF5-4D43-BD83-22BC35AACC72}" destId="{A0E74C6B-411F-401D-8C08-EB723C336CDA}" srcOrd="3" destOrd="0" parTransId="{8BD76A03-B73E-491D-A4BF-54F0FCCD0C30}" sibTransId="{E3B53652-B78A-4B1E-836E-A186BB2644AD}"/>
    <dgm:cxn modelId="{2449AECE-7695-414A-A7C7-72DF0D22B3A2}" type="presParOf" srcId="{F9BCD0B1-47AE-4B99-97E0-7658C1AA430A}" destId="{53771C70-DA30-4193-80A8-3FB1AA47D2B0}" srcOrd="0" destOrd="0" presId="urn:microsoft.com/office/officeart/2005/8/layout/matrix1"/>
    <dgm:cxn modelId="{59057C3F-A32D-4E80-BE58-6B8E0F8C5DF1}" type="presParOf" srcId="{53771C70-DA30-4193-80A8-3FB1AA47D2B0}" destId="{BC99CBF5-2921-4286-BE2D-1CA3052EB438}" srcOrd="0" destOrd="0" presId="urn:microsoft.com/office/officeart/2005/8/layout/matrix1"/>
    <dgm:cxn modelId="{6809C613-4D47-409E-B9C7-3AF4000FF579}" type="presParOf" srcId="{53771C70-DA30-4193-80A8-3FB1AA47D2B0}" destId="{DF5A1CF0-55A6-4879-92C2-9373A85DC401}" srcOrd="1" destOrd="0" presId="urn:microsoft.com/office/officeart/2005/8/layout/matrix1"/>
    <dgm:cxn modelId="{6BA73833-F535-4E2F-9B46-BBD724587BDE}" type="presParOf" srcId="{53771C70-DA30-4193-80A8-3FB1AA47D2B0}" destId="{075BCBFA-270A-4E2D-AFC2-F497260C410D}" srcOrd="2" destOrd="0" presId="urn:microsoft.com/office/officeart/2005/8/layout/matrix1"/>
    <dgm:cxn modelId="{43AE2EC7-2539-4EFE-8712-2204C46DE1D8}" type="presParOf" srcId="{53771C70-DA30-4193-80A8-3FB1AA47D2B0}" destId="{AFE3CCA3-C8BF-410F-AF42-A37AAFD8B403}" srcOrd="3" destOrd="0" presId="urn:microsoft.com/office/officeart/2005/8/layout/matrix1"/>
    <dgm:cxn modelId="{6F7BA0A0-C1DF-4200-A3EC-2C3DBA7E648F}" type="presParOf" srcId="{53771C70-DA30-4193-80A8-3FB1AA47D2B0}" destId="{4B72EC77-8C5D-4548-8C5C-9CFA625B5C25}" srcOrd="4" destOrd="0" presId="urn:microsoft.com/office/officeart/2005/8/layout/matrix1"/>
    <dgm:cxn modelId="{9F633868-BAC4-4F1D-B820-10EB0B6BE969}" type="presParOf" srcId="{53771C70-DA30-4193-80A8-3FB1AA47D2B0}" destId="{1C66E8F2-517E-4045-851E-96A82ADAED55}" srcOrd="5" destOrd="0" presId="urn:microsoft.com/office/officeart/2005/8/layout/matrix1"/>
    <dgm:cxn modelId="{30B537C0-3ED9-4D2A-90D3-E2F89CBD7286}" type="presParOf" srcId="{53771C70-DA30-4193-80A8-3FB1AA47D2B0}" destId="{7317B69C-BFA2-428C-8571-2195004E4B00}" srcOrd="6" destOrd="0" presId="urn:microsoft.com/office/officeart/2005/8/layout/matrix1"/>
    <dgm:cxn modelId="{379A55F8-29AF-4D23-85C2-50708B217FF2}" type="presParOf" srcId="{53771C70-DA30-4193-80A8-3FB1AA47D2B0}" destId="{93B805E6-1490-4BD8-AF12-F077AFD5D676}" srcOrd="7" destOrd="0" presId="urn:microsoft.com/office/officeart/2005/8/layout/matrix1"/>
    <dgm:cxn modelId="{300D7FD6-EE1C-4249-BA0C-46CEC8A94731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BBC306-F82C-4435-9199-1D20DB7422BC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69A0B-9BF5-4D43-BD83-22BC35AACC72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fa-IR" sz="2100" dirty="0" smtClean="0">
              <a:cs typeface="B Titr" pitchFamily="2" charset="-78"/>
            </a:rPr>
            <a:t>پیشنهاد 2: </a:t>
          </a:r>
        </a:p>
        <a:p>
          <a:pPr rtl="1">
            <a:lnSpc>
              <a:spcPct val="100000"/>
            </a:lnSpc>
          </a:pPr>
          <a:r>
            <a:rPr lang="fa-IR" sz="2100" dirty="0" smtClean="0">
              <a:cs typeface="B Titr" pitchFamily="2" charset="-78"/>
            </a:rPr>
            <a:t>غنابخشی بند 96</a:t>
          </a:r>
        </a:p>
        <a:p>
          <a:pPr rtl="1">
            <a:lnSpc>
              <a:spcPct val="100000"/>
            </a:lnSpc>
          </a:pPr>
          <a:r>
            <a:rPr lang="fa-IR" sz="2100" dirty="0" smtClean="0">
              <a:cs typeface="B Titr" pitchFamily="2" charset="-78"/>
            </a:rPr>
            <a:t>(تنها بند ناظر به آ.پ)</a:t>
          </a:r>
          <a:endParaRPr lang="en-US" sz="2100" dirty="0">
            <a:cs typeface="B Titr" pitchFamily="2" charset="-78"/>
          </a:endParaRPr>
        </a:p>
      </dgm:t>
    </dgm:pt>
    <dgm:pt modelId="{90CCFDA0-7C86-4DC4-A6A3-2E4742949E7E}" type="parTrans" cxnId="{FC2EEB47-BC50-407D-83CC-B156946B15AF}">
      <dgm:prSet/>
      <dgm:spPr/>
      <dgm:t>
        <a:bodyPr/>
        <a:lstStyle/>
        <a:p>
          <a:endParaRPr lang="en-US"/>
        </a:p>
      </dgm:t>
    </dgm:pt>
    <dgm:pt modelId="{4DE2B1C1-CFCF-4291-A386-5ED193B2A786}" type="sibTrans" cxnId="{FC2EEB47-BC50-407D-83CC-B156946B15AF}">
      <dgm:prSet/>
      <dgm:spPr/>
      <dgm:t>
        <a:bodyPr/>
        <a:lstStyle/>
        <a:p>
          <a:endParaRPr lang="en-US"/>
        </a:p>
      </dgm:t>
    </dgm:pt>
    <dgm:pt modelId="{03C8280F-DA5D-4857-8EE0-D3729E1ACE20}">
      <dgm:prSet phldrT="[Text]" custT="1"/>
      <dgm:spPr/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عدالت آموزشی </a:t>
          </a:r>
          <a:endParaRPr lang="en-US" sz="3200" dirty="0">
            <a:cs typeface="B Titr" pitchFamily="2" charset="-78"/>
          </a:endParaRPr>
        </a:p>
      </dgm:t>
    </dgm:pt>
    <dgm:pt modelId="{AADF1130-2CB5-48DB-9BB3-ABB1F6DAF6FD}" type="parTrans" cxnId="{19FEC212-2EA6-48CC-9F4C-109086FF3DC8}">
      <dgm:prSet/>
      <dgm:spPr/>
      <dgm:t>
        <a:bodyPr/>
        <a:lstStyle/>
        <a:p>
          <a:endParaRPr lang="en-US"/>
        </a:p>
      </dgm:t>
    </dgm:pt>
    <dgm:pt modelId="{759415C9-D1A1-4BF3-8974-C57F7102638E}" type="sibTrans" cxnId="{19FEC212-2EA6-48CC-9F4C-109086FF3DC8}">
      <dgm:prSet/>
      <dgm:spPr/>
      <dgm:t>
        <a:bodyPr/>
        <a:lstStyle/>
        <a:p>
          <a:endParaRPr lang="en-US"/>
        </a:p>
      </dgm:t>
    </dgm:pt>
    <dgm:pt modelId="{8DE62D76-CD29-4EA7-9C99-899B7A842001}">
      <dgm:prSet phldrT="[Text]" custT="1"/>
      <dgm:spPr>
        <a:solidFill>
          <a:schemeClr val="accent5">
            <a:lumMod val="50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3200" dirty="0" smtClean="0">
              <a:cs typeface="B Titr" pitchFamily="2" charset="-78"/>
            </a:rPr>
            <a:t>توسعه آموزشی </a:t>
          </a:r>
          <a:endParaRPr lang="en-US" sz="3200" dirty="0">
            <a:cs typeface="B Titr" pitchFamily="2" charset="-78"/>
          </a:endParaRPr>
        </a:p>
      </dgm:t>
    </dgm:pt>
    <dgm:pt modelId="{F8534946-B888-41A4-830C-C1653B30C598}" type="parTrans" cxnId="{0A1697D2-7985-4A00-A6BE-A5A0D0CDCB1E}">
      <dgm:prSet/>
      <dgm:spPr/>
      <dgm:t>
        <a:bodyPr/>
        <a:lstStyle/>
        <a:p>
          <a:endParaRPr lang="en-US"/>
        </a:p>
      </dgm:t>
    </dgm:pt>
    <dgm:pt modelId="{E1E831CE-E0D0-46F9-9338-94DF9BED3F40}" type="sibTrans" cxnId="{0A1697D2-7985-4A00-A6BE-A5A0D0CDCB1E}">
      <dgm:prSet/>
      <dgm:spPr/>
      <dgm:t>
        <a:bodyPr/>
        <a:lstStyle/>
        <a:p>
          <a:endParaRPr lang="en-US"/>
        </a:p>
      </dgm:t>
    </dgm:pt>
    <dgm:pt modelId="{09A1B891-20FD-4BBD-A889-EB65B901F7F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fa-IR" sz="2100" dirty="0" smtClean="0">
              <a:cs typeface="B Titr" pitchFamily="2" charset="-78"/>
            </a:rPr>
            <a:t>تحول نرم‌افزاری و سخت‌افزاری مدارس روستایی، حاشیه کلانشهرها و استان‌های مرزی </a:t>
          </a:r>
        </a:p>
        <a:p>
          <a:pPr rtl="1"/>
          <a:endParaRPr lang="fa-IR" sz="500" dirty="0" smtClean="0">
            <a:cs typeface="B Titr" pitchFamily="2" charset="-78"/>
          </a:endParaRPr>
        </a:p>
        <a:p>
          <a:pPr rtl="1"/>
          <a:r>
            <a:rPr lang="fa-IR" sz="2100" dirty="0" smtClean="0">
              <a:cs typeface="B Titr" pitchFamily="2" charset="-78"/>
            </a:rPr>
            <a:t>توسعه هم‌زمان محرومیت‌زدایی آموزشی، محرومیت‌زدایی در سلامت و محرومیت‌زدایی تغذیه‌ای </a:t>
          </a:r>
        </a:p>
        <a:p>
          <a:pPr rtl="1"/>
          <a:endParaRPr lang="fa-IR" sz="500" dirty="0" smtClean="0">
            <a:cs typeface="B Titr" pitchFamily="2" charset="-78"/>
          </a:endParaRPr>
        </a:p>
        <a:p>
          <a:pPr rtl="1"/>
          <a:r>
            <a:rPr lang="fa-IR" sz="2100" dirty="0" smtClean="0">
              <a:cs typeface="B Titr" pitchFamily="2" charset="-78"/>
            </a:rPr>
            <a:t>پوشش 100درصدی پیش‌دبستانی رایگان در استان‌های محروم و دوزبانه </a:t>
          </a:r>
          <a:endParaRPr lang="en-US" sz="2100" dirty="0">
            <a:cs typeface="B Titr" pitchFamily="2" charset="-78"/>
          </a:endParaRPr>
        </a:p>
      </dgm:t>
    </dgm:pt>
    <dgm:pt modelId="{A08D88FB-90F6-4F97-A8A8-CCC6AECF62F5}" type="parTrans" cxnId="{ECED1ABC-B263-4700-9525-A12AACD654C9}">
      <dgm:prSet/>
      <dgm:spPr/>
      <dgm:t>
        <a:bodyPr/>
        <a:lstStyle/>
        <a:p>
          <a:endParaRPr lang="en-US"/>
        </a:p>
      </dgm:t>
    </dgm:pt>
    <dgm:pt modelId="{377AA6FC-B7A3-4C95-BAB5-4D8A14295FE6}" type="sibTrans" cxnId="{ECED1ABC-B263-4700-9525-A12AACD654C9}">
      <dgm:prSet/>
      <dgm:spPr/>
      <dgm:t>
        <a:bodyPr/>
        <a:lstStyle/>
        <a:p>
          <a:endParaRPr lang="en-US"/>
        </a:p>
      </dgm:t>
    </dgm:pt>
    <dgm:pt modelId="{A0E74C6B-411F-401D-8C08-EB723C336CDA}">
      <dgm:prSet phldrT="[Text]" custT="1"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fa-IR" sz="2200" dirty="0" smtClean="0">
              <a:cs typeface="B Titr" pitchFamily="2" charset="-78"/>
            </a:rPr>
            <a:t>تحول‌بخشی کیفیت مدارس دولتی </a:t>
          </a:r>
        </a:p>
        <a:p>
          <a:pPr rtl="1"/>
          <a:endParaRPr lang="fa-IR" sz="500" dirty="0" smtClean="0">
            <a:cs typeface="B Titr" pitchFamily="2" charset="-78"/>
          </a:endParaRPr>
        </a:p>
        <a:p>
          <a:pPr rtl="1"/>
          <a:r>
            <a:rPr lang="fa-IR" sz="2200" dirty="0" smtClean="0">
              <a:cs typeface="B Titr" pitchFamily="2" charset="-78"/>
            </a:rPr>
            <a:t>تنوع‌بخشی مشارکت غیردولتی</a:t>
          </a:r>
        </a:p>
        <a:p>
          <a:pPr rtl="1"/>
          <a:endParaRPr lang="fa-IR" sz="500" dirty="0" smtClean="0">
            <a:cs typeface="B Titr" pitchFamily="2" charset="-78"/>
          </a:endParaRPr>
        </a:p>
        <a:p>
          <a:pPr rtl="1"/>
          <a:r>
            <a:rPr lang="fa-IR" sz="2200" dirty="0" smtClean="0">
              <a:cs typeface="B Titr" pitchFamily="2" charset="-78"/>
            </a:rPr>
            <a:t>افزایش سهم مهارت‌های عمومی در برنامه آموزشی </a:t>
          </a:r>
        </a:p>
        <a:p>
          <a:pPr rtl="1"/>
          <a:endParaRPr lang="fa-IR" sz="500" dirty="0" smtClean="0">
            <a:cs typeface="B Titr" pitchFamily="2" charset="-78"/>
          </a:endParaRPr>
        </a:p>
        <a:p>
          <a:pPr rtl="1"/>
          <a:r>
            <a:rPr lang="fa-IR" sz="2200" dirty="0" smtClean="0">
              <a:cs typeface="B Titr" pitchFamily="2" charset="-78"/>
            </a:rPr>
            <a:t>توسعه سازوکار تولید آمار باکیفیت </a:t>
          </a:r>
          <a:endParaRPr lang="en-US" sz="2200" dirty="0">
            <a:cs typeface="B Titr" pitchFamily="2" charset="-78"/>
          </a:endParaRPr>
        </a:p>
      </dgm:t>
    </dgm:pt>
    <dgm:pt modelId="{8BD76A03-B73E-491D-A4BF-54F0FCCD0C30}" type="parTrans" cxnId="{11D2F907-C061-45CA-98A6-0448A5BB7EA7}">
      <dgm:prSet/>
      <dgm:spPr/>
      <dgm:t>
        <a:bodyPr/>
        <a:lstStyle/>
        <a:p>
          <a:endParaRPr lang="en-US"/>
        </a:p>
      </dgm:t>
    </dgm:pt>
    <dgm:pt modelId="{E3B53652-B78A-4B1E-836E-A186BB2644AD}" type="sibTrans" cxnId="{11D2F907-C061-45CA-98A6-0448A5BB7EA7}">
      <dgm:prSet/>
      <dgm:spPr/>
      <dgm:t>
        <a:bodyPr/>
        <a:lstStyle/>
        <a:p>
          <a:endParaRPr lang="en-US"/>
        </a:p>
      </dgm:t>
    </dgm:pt>
    <dgm:pt modelId="{F9BCD0B1-47AE-4B99-97E0-7658C1AA430A}" type="pres">
      <dgm:prSet presAssocID="{C9BBC306-F82C-4435-9199-1D20DB742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71C70-DA30-4193-80A8-3FB1AA47D2B0}" type="pres">
      <dgm:prSet presAssocID="{C9BBC306-F82C-4435-9199-1D20DB7422BC}" presName="matrix" presStyleCnt="0"/>
      <dgm:spPr/>
      <dgm:t>
        <a:bodyPr/>
        <a:lstStyle/>
        <a:p>
          <a:endParaRPr lang="en-US"/>
        </a:p>
      </dgm:t>
    </dgm:pt>
    <dgm:pt modelId="{BC99CBF5-2921-4286-BE2D-1CA3052EB438}" type="pres">
      <dgm:prSet presAssocID="{C9BBC306-F82C-4435-9199-1D20DB7422BC}" presName="tile1" presStyleLbl="node1" presStyleIdx="0" presStyleCnt="4" custScaleY="39894" custLinFactNeighborX="0" custLinFactNeighborY="-15432"/>
      <dgm:spPr/>
      <dgm:t>
        <a:bodyPr/>
        <a:lstStyle/>
        <a:p>
          <a:endParaRPr lang="en-US"/>
        </a:p>
      </dgm:t>
    </dgm:pt>
    <dgm:pt modelId="{DF5A1CF0-55A6-4879-92C2-9373A85DC401}" type="pres">
      <dgm:prSet presAssocID="{C9BBC306-F82C-4435-9199-1D20DB742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BFA-270A-4E2D-AFC2-F497260C410D}" type="pres">
      <dgm:prSet presAssocID="{C9BBC306-F82C-4435-9199-1D20DB7422BC}" presName="tile2" presStyleLbl="node1" presStyleIdx="1" presStyleCnt="4" custScaleY="42130" custLinFactNeighborX="0" custLinFactNeighborY="-15432"/>
      <dgm:spPr/>
      <dgm:t>
        <a:bodyPr/>
        <a:lstStyle/>
        <a:p>
          <a:endParaRPr lang="en-US"/>
        </a:p>
      </dgm:t>
    </dgm:pt>
    <dgm:pt modelId="{AFE3CCA3-C8BF-410F-AF42-A37AAFD8B403}" type="pres">
      <dgm:prSet presAssocID="{C9BBC306-F82C-4435-9199-1D20DB742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EC77-8C5D-4548-8C5C-9CFA625B5C25}" type="pres">
      <dgm:prSet presAssocID="{C9BBC306-F82C-4435-9199-1D20DB7422BC}" presName="tile3" presStyleLbl="node1" presStyleIdx="2" presStyleCnt="4" custScaleY="162884" custLinFactNeighborX="0" custLinFactNeighborY="-1254"/>
      <dgm:spPr/>
      <dgm:t>
        <a:bodyPr/>
        <a:lstStyle/>
        <a:p>
          <a:endParaRPr lang="en-US"/>
        </a:p>
      </dgm:t>
    </dgm:pt>
    <dgm:pt modelId="{1C66E8F2-517E-4045-851E-96A82ADAED55}" type="pres">
      <dgm:prSet presAssocID="{C9BBC306-F82C-4435-9199-1D20DB742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7B69C-BFA2-428C-8571-2195004E4B00}" type="pres">
      <dgm:prSet presAssocID="{C9BBC306-F82C-4435-9199-1D20DB7422BC}" presName="tile4" presStyleLbl="node1" presStyleIdx="3" presStyleCnt="4" custScaleY="161531" custLinFactNeighborY="1892"/>
      <dgm:spPr/>
      <dgm:t>
        <a:bodyPr/>
        <a:lstStyle/>
        <a:p>
          <a:endParaRPr lang="en-US"/>
        </a:p>
      </dgm:t>
    </dgm:pt>
    <dgm:pt modelId="{93B805E6-1490-4BD8-AF12-F077AFD5D676}" type="pres">
      <dgm:prSet presAssocID="{C9BBC306-F82C-4435-9199-1D20DB742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98525-C463-4A56-A15E-69389C7330B4}" type="pres">
      <dgm:prSet presAssocID="{C9BBC306-F82C-4435-9199-1D20DB7422BC}" presName="centerTile" presStyleLbl="fgShp" presStyleIdx="0" presStyleCnt="1" custScaleX="98765" custScaleY="102716" custLinFactY="-13580" custLinFactNeighborX="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AF513-609B-4997-8CCC-0B228700FADC}" type="presOf" srcId="{A0E74C6B-411F-401D-8C08-EB723C336CDA}" destId="{7317B69C-BFA2-428C-8571-2195004E4B00}" srcOrd="0" destOrd="0" presId="urn:microsoft.com/office/officeart/2005/8/layout/matrix1"/>
    <dgm:cxn modelId="{FA0E97D9-8CE3-493B-83DE-EE06CDA9E9CE}" type="presOf" srcId="{C9BBC306-F82C-4435-9199-1D20DB7422BC}" destId="{F9BCD0B1-47AE-4B99-97E0-7658C1AA430A}" srcOrd="0" destOrd="0" presId="urn:microsoft.com/office/officeart/2005/8/layout/matrix1"/>
    <dgm:cxn modelId="{38A97AC0-3792-44BB-94C4-B2727A0E78EC}" type="presOf" srcId="{03C8280F-DA5D-4857-8EE0-D3729E1ACE20}" destId="{BC99CBF5-2921-4286-BE2D-1CA3052EB438}" srcOrd="0" destOrd="0" presId="urn:microsoft.com/office/officeart/2005/8/layout/matrix1"/>
    <dgm:cxn modelId="{0A1697D2-7985-4A00-A6BE-A5A0D0CDCB1E}" srcId="{F2869A0B-9BF5-4D43-BD83-22BC35AACC72}" destId="{8DE62D76-CD29-4EA7-9C99-899B7A842001}" srcOrd="1" destOrd="0" parTransId="{F8534946-B888-41A4-830C-C1653B30C598}" sibTransId="{E1E831CE-E0D0-46F9-9338-94DF9BED3F40}"/>
    <dgm:cxn modelId="{C8D40107-3022-4805-A47E-48ADC830D53D}" type="presOf" srcId="{03C8280F-DA5D-4857-8EE0-D3729E1ACE20}" destId="{DF5A1CF0-55A6-4879-92C2-9373A85DC401}" srcOrd="1" destOrd="0" presId="urn:microsoft.com/office/officeart/2005/8/layout/matrix1"/>
    <dgm:cxn modelId="{BCC1E0B2-5E1A-4ECF-A4A7-3ADEE4ADA1A6}" type="presOf" srcId="{8DE62D76-CD29-4EA7-9C99-899B7A842001}" destId="{075BCBFA-270A-4E2D-AFC2-F497260C410D}" srcOrd="0" destOrd="0" presId="urn:microsoft.com/office/officeart/2005/8/layout/matrix1"/>
    <dgm:cxn modelId="{ECED1ABC-B263-4700-9525-A12AACD654C9}" srcId="{F2869A0B-9BF5-4D43-BD83-22BC35AACC72}" destId="{09A1B891-20FD-4BBD-A889-EB65B901F7F3}" srcOrd="2" destOrd="0" parTransId="{A08D88FB-90F6-4F97-A8A8-CCC6AECF62F5}" sibTransId="{377AA6FC-B7A3-4C95-BAB5-4D8A14295FE6}"/>
    <dgm:cxn modelId="{674F263C-2B0F-4BD1-A850-060AF1B2838D}" type="presOf" srcId="{F2869A0B-9BF5-4D43-BD83-22BC35AACC72}" destId="{9F998525-C463-4A56-A15E-69389C7330B4}" srcOrd="0" destOrd="0" presId="urn:microsoft.com/office/officeart/2005/8/layout/matrix1"/>
    <dgm:cxn modelId="{FC2EEB47-BC50-407D-83CC-B156946B15AF}" srcId="{C9BBC306-F82C-4435-9199-1D20DB7422BC}" destId="{F2869A0B-9BF5-4D43-BD83-22BC35AACC72}" srcOrd="0" destOrd="0" parTransId="{90CCFDA0-7C86-4DC4-A6A3-2E4742949E7E}" sibTransId="{4DE2B1C1-CFCF-4291-A386-5ED193B2A786}"/>
    <dgm:cxn modelId="{A5B43E39-0F5C-4E0E-B38F-890ED3DD1A09}" type="presOf" srcId="{8DE62D76-CD29-4EA7-9C99-899B7A842001}" destId="{AFE3CCA3-C8BF-410F-AF42-A37AAFD8B403}" srcOrd="1" destOrd="0" presId="urn:microsoft.com/office/officeart/2005/8/layout/matrix1"/>
    <dgm:cxn modelId="{19FEC212-2EA6-48CC-9F4C-109086FF3DC8}" srcId="{F2869A0B-9BF5-4D43-BD83-22BC35AACC72}" destId="{03C8280F-DA5D-4857-8EE0-D3729E1ACE20}" srcOrd="0" destOrd="0" parTransId="{AADF1130-2CB5-48DB-9BB3-ABB1F6DAF6FD}" sibTransId="{759415C9-D1A1-4BF3-8974-C57F7102638E}"/>
    <dgm:cxn modelId="{B9638272-91C3-41AF-BF90-7DEBC514E158}" type="presOf" srcId="{09A1B891-20FD-4BBD-A889-EB65B901F7F3}" destId="{4B72EC77-8C5D-4548-8C5C-9CFA625B5C25}" srcOrd="0" destOrd="0" presId="urn:microsoft.com/office/officeart/2005/8/layout/matrix1"/>
    <dgm:cxn modelId="{E67810E2-8468-412D-B64F-2F10F0E1D670}" type="presOf" srcId="{A0E74C6B-411F-401D-8C08-EB723C336CDA}" destId="{93B805E6-1490-4BD8-AF12-F077AFD5D676}" srcOrd="1" destOrd="0" presId="urn:microsoft.com/office/officeart/2005/8/layout/matrix1"/>
    <dgm:cxn modelId="{11D2F907-C061-45CA-98A6-0448A5BB7EA7}" srcId="{F2869A0B-9BF5-4D43-BD83-22BC35AACC72}" destId="{A0E74C6B-411F-401D-8C08-EB723C336CDA}" srcOrd="3" destOrd="0" parTransId="{8BD76A03-B73E-491D-A4BF-54F0FCCD0C30}" sibTransId="{E3B53652-B78A-4B1E-836E-A186BB2644AD}"/>
    <dgm:cxn modelId="{74443C7B-1709-4F22-BAD3-217BF37DCF39}" type="presOf" srcId="{09A1B891-20FD-4BBD-A889-EB65B901F7F3}" destId="{1C66E8F2-517E-4045-851E-96A82ADAED55}" srcOrd="1" destOrd="0" presId="urn:microsoft.com/office/officeart/2005/8/layout/matrix1"/>
    <dgm:cxn modelId="{5126A0F6-40B5-4A32-BF86-C383AB66D151}" type="presParOf" srcId="{F9BCD0B1-47AE-4B99-97E0-7658C1AA430A}" destId="{53771C70-DA30-4193-80A8-3FB1AA47D2B0}" srcOrd="0" destOrd="0" presId="urn:microsoft.com/office/officeart/2005/8/layout/matrix1"/>
    <dgm:cxn modelId="{288009A7-4232-4E7B-B39C-91035765E10E}" type="presParOf" srcId="{53771C70-DA30-4193-80A8-3FB1AA47D2B0}" destId="{BC99CBF5-2921-4286-BE2D-1CA3052EB438}" srcOrd="0" destOrd="0" presId="urn:microsoft.com/office/officeart/2005/8/layout/matrix1"/>
    <dgm:cxn modelId="{01ECFF86-1F7B-426E-B942-F3B09D2CFBFB}" type="presParOf" srcId="{53771C70-DA30-4193-80A8-3FB1AA47D2B0}" destId="{DF5A1CF0-55A6-4879-92C2-9373A85DC401}" srcOrd="1" destOrd="0" presId="urn:microsoft.com/office/officeart/2005/8/layout/matrix1"/>
    <dgm:cxn modelId="{F5402B63-6C96-4B22-9AD3-E7ACE527AD26}" type="presParOf" srcId="{53771C70-DA30-4193-80A8-3FB1AA47D2B0}" destId="{075BCBFA-270A-4E2D-AFC2-F497260C410D}" srcOrd="2" destOrd="0" presId="urn:microsoft.com/office/officeart/2005/8/layout/matrix1"/>
    <dgm:cxn modelId="{565598AC-6991-45EF-81F8-B4ABA9BBB4D2}" type="presParOf" srcId="{53771C70-DA30-4193-80A8-3FB1AA47D2B0}" destId="{AFE3CCA3-C8BF-410F-AF42-A37AAFD8B403}" srcOrd="3" destOrd="0" presId="urn:microsoft.com/office/officeart/2005/8/layout/matrix1"/>
    <dgm:cxn modelId="{50414EA5-F2BB-47F2-8337-CA41B0CE8FA5}" type="presParOf" srcId="{53771C70-DA30-4193-80A8-3FB1AA47D2B0}" destId="{4B72EC77-8C5D-4548-8C5C-9CFA625B5C25}" srcOrd="4" destOrd="0" presId="urn:microsoft.com/office/officeart/2005/8/layout/matrix1"/>
    <dgm:cxn modelId="{2D5E6B0E-AD11-49AB-B9A8-F69B41ED0ED4}" type="presParOf" srcId="{53771C70-DA30-4193-80A8-3FB1AA47D2B0}" destId="{1C66E8F2-517E-4045-851E-96A82ADAED55}" srcOrd="5" destOrd="0" presId="urn:microsoft.com/office/officeart/2005/8/layout/matrix1"/>
    <dgm:cxn modelId="{0C7958D3-2B0D-434D-8218-A7EDC64088D8}" type="presParOf" srcId="{53771C70-DA30-4193-80A8-3FB1AA47D2B0}" destId="{7317B69C-BFA2-428C-8571-2195004E4B00}" srcOrd="6" destOrd="0" presId="urn:microsoft.com/office/officeart/2005/8/layout/matrix1"/>
    <dgm:cxn modelId="{1B93B38B-0BBD-469B-9FAC-7C6288A15FE3}" type="presParOf" srcId="{53771C70-DA30-4193-80A8-3FB1AA47D2B0}" destId="{93B805E6-1490-4BD8-AF12-F077AFD5D676}" srcOrd="7" destOrd="0" presId="urn:microsoft.com/office/officeart/2005/8/layout/matrix1"/>
    <dgm:cxn modelId="{B8FF04F6-2BE2-47E9-8647-D234CFF3BA35}" type="presParOf" srcId="{F9BCD0B1-47AE-4B99-97E0-7658C1AA430A}" destId="{9F998525-C463-4A56-A15E-69389C7330B4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51D6E4-B41B-4D4F-996A-A5E91B3E7D95}" type="datetimeFigureOut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9FCE587-16E0-4AD3-B8EA-2ED9CB8C7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02AA-BDC1-44E4-B065-1C3770DF8A07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C580-2AE0-4CF3-B283-6BB4CFC5A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D877-2117-4FC7-8845-7AFE63FFE788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E4D68A-4C7F-4F51-BEA6-ABC5EB9AC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7787-D75D-4272-8BCA-5F97E563A5A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198C1F3-28A0-4520-8CDC-CC0BA719A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D54A-B66C-469E-92FC-408988CE8E1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48F5-F83A-4B68-8936-C25A1F28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5E4D-5008-4E14-9949-247D982D6FB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DB2B-705B-4CD8-A124-424FB137E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3C3B-F6AF-4564-99B7-0EC2F0E9C1BB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DF60-922D-4DC6-AB39-B4B970ED2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F38B-E872-4E9F-B41B-297DE2F38CC6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849B-DFA1-43F4-A192-237A87C9F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1255-3338-4821-9AE6-77F2B3277D0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B451-9826-4870-897D-580A77C6F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6023-85EA-415E-8F71-8A645AD2681C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8951-01A5-454D-AD96-721662EC1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8F50-1DA7-4523-ADA1-6F919E288EB7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AB0A-004C-441F-88E5-EB7C27089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CFF9-2722-4DB4-8A34-61F44B7DF6D3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9B3B-E597-464F-9BF7-56B9178D1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400" b="1">
                <a:cs typeface="B Lotus" pitchFamily="2" charset="-78"/>
              </a:defRPr>
            </a:lvl1pPr>
            <a:lvl2pPr>
              <a:lnSpc>
                <a:spcPct val="150000"/>
              </a:lnSpc>
              <a:defRPr sz="2000" b="1">
                <a:cs typeface="B Lotus" pitchFamily="2" charset="-78"/>
              </a:defRPr>
            </a:lvl2pPr>
            <a:lvl3pPr marL="1143000" indent="-228600">
              <a:lnSpc>
                <a:spcPct val="150000"/>
              </a:lnSpc>
              <a:buFont typeface="Wingdings" pitchFamily="2" charset="2"/>
              <a:buChar char="§"/>
              <a:defRPr sz="1800" b="0">
                <a:cs typeface="B Lotus" pitchFamily="2" charset="-78"/>
              </a:defRPr>
            </a:lvl3pPr>
            <a:lvl4pPr marL="1600200" indent="-228600">
              <a:lnSpc>
                <a:spcPct val="150000"/>
              </a:lnSpc>
              <a:buFont typeface="Arial" pitchFamily="34" charset="0"/>
              <a:buChar char="•"/>
              <a:defRPr sz="1600" b="1">
                <a:cs typeface="B Lotus" pitchFamily="2" charset="-78"/>
              </a:defRPr>
            </a:lvl4pPr>
            <a:lvl5pPr>
              <a:lnSpc>
                <a:spcPct val="150000"/>
              </a:lnSpc>
              <a:defRPr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2961C95-A023-4952-B889-A64393FC4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443C-2564-4452-B233-1F472A2CFA8E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B052-358A-4EC9-A89C-3DF867651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6EBF-E748-4638-A3F1-7206E5FFFC0E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7B3A-78EA-4F91-8B05-D12E250D3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233E-FAE2-4608-B7F9-C53F51574D77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2A7F-60A0-4137-944B-D2238FF26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E310-4FBA-40B0-A415-C47A6CBD9E32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017A-03AC-4F08-BFB5-8568EBDBEC33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BFCC-87B8-4539-A2DA-4D1E5FF16D9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689D-A25B-4F58-89CF-9D909C1E7173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D08B-9C4F-4229-A0A4-F8CB1C830866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D066-4CA3-46CB-8BC0-4964F157C0F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F13E-8198-4DA9-B6A3-6F20B5F426F2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5C3E-6229-4992-8E20-5D3D82410D95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751F66A-56EA-48E4-8AB9-5F7975123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77DA-24BD-4D6F-AF7C-8C57D3909795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21E8-6202-4AC7-95BF-166AB55F1BA3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FEA2-42D2-48E2-B0E5-861BE4BC768D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EF64-A425-4280-BF5B-47ADB4BB07F3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53E1-09BF-4943-8BC4-29F3F4B5843F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FA34-C9C9-4777-90A3-A8CB08A9A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DA50-DE3B-4556-8853-00E1D9DDBB78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2E465C7-7DBF-404D-A3A7-A8F826B3B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7E08-0C06-4D5B-B3EB-57BE1BD2E638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B59C90-25CB-434F-B749-6137989C8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38B0-740B-4137-925E-0DE965F96C4C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4ED03C3-AC0D-4824-A1DA-3C18EB51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4834-9D57-40BE-A848-E12338F214E1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92A382-B846-435B-BCEE-7124C6DF8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4CD7-0226-4E76-8FD8-BFBFB573EC59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A9B3B2-CC71-4300-8528-26FFC64D6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-822325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2700000">
            <a:off x="8305801" y="1254125"/>
            <a:ext cx="260350" cy="269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C5ABD-9989-47D4-9625-0E15D17BFEC4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B Nazanin" pitchFamily="2" charset="-78"/>
              </a:defRPr>
            </a:lvl1pPr>
          </a:lstStyle>
          <a:p>
            <a:pPr>
              <a:defRPr/>
            </a:pPr>
            <a:r>
              <a:rPr lang="en-US"/>
              <a:t>Science and Technology Policy Institutes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438650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8229600" y="6629400"/>
            <a:ext cx="152400" cy="1524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8610600" y="6172200"/>
            <a:ext cx="152400" cy="1524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3000" y="4133850"/>
            <a:ext cx="381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700000">
            <a:off x="8362951" y="6376987"/>
            <a:ext cx="260350" cy="269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1B862-FB47-4408-B2A0-0A30B1BAC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14" r:id="rId2"/>
    <p:sldLayoutId id="2147485515" r:id="rId3"/>
    <p:sldLayoutId id="2147485500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2C14"/>
          </a:solidFill>
          <a:latin typeface="+mj-lt"/>
          <a:ea typeface="+mj-ea"/>
          <a:cs typeface="B Titr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400" b="1">
          <a:solidFill>
            <a:srgbClr val="002C14"/>
          </a:solidFill>
          <a:latin typeface="Calibri" pitchFamily="34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4661F-0367-4D0B-A018-8AC50F6617B6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8BDEB-BEDF-448B-864B-277484D95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3886200"/>
            <a:ext cx="6629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0CCD4-D8B8-48DA-B127-F7F0E418D475}" type="datetime1">
              <a:rPr lang="en-US"/>
              <a:pPr>
                <a:defRPr/>
              </a:pPr>
              <a:t>5/17/2015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096000" y="2438400"/>
            <a:ext cx="48768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990600"/>
            <a:ext cx="79248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315200" y="6096000"/>
            <a:ext cx="152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077200" y="4876800"/>
            <a:ext cx="457200" cy="457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8900000">
            <a:off x="8064500" y="4776788"/>
            <a:ext cx="260350" cy="269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876800"/>
            <a:ext cx="4800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3" name="Picture 2" descr="C:\Shahryar\Documents\Working Materials\Science and Tech. Research Center\Benchmarking\Japan\space_shuttle_launch.jpg"/>
          <p:cNvPicPr>
            <a:picLocks noChangeAspect="1" noChangeArrowheads="1"/>
          </p:cNvPicPr>
          <p:nvPr/>
        </p:nvPicPr>
        <p:blipFill>
          <a:blip r:embed="rId13"/>
          <a:srcRect b="6706"/>
          <a:stretch>
            <a:fillRect/>
          </a:stretch>
        </p:blipFill>
        <p:spPr bwMode="auto">
          <a:xfrm>
            <a:off x="1676400" y="1371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14"/>
          <a:srcRect l="9685"/>
          <a:stretch>
            <a:fillRect/>
          </a:stretch>
        </p:blipFill>
        <p:spPr bwMode="auto">
          <a:xfrm>
            <a:off x="4114800" y="1371600"/>
            <a:ext cx="2217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15"/>
          <a:srcRect l="9534"/>
          <a:stretch>
            <a:fillRect/>
          </a:stretch>
        </p:blipFill>
        <p:spPr bwMode="auto">
          <a:xfrm>
            <a:off x="6705600" y="1371600"/>
            <a:ext cx="2168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rgbClr val="10253F"/>
          </a:solidFill>
          <a:latin typeface="+mn-lt"/>
          <a:ea typeface="+mn-ea"/>
          <a:cs typeface="B Nazanin" pitchFamily="2" charset="-78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rgbClr val="404040"/>
          </a:solidFill>
          <a:latin typeface="+mn-lt"/>
          <a:ea typeface="+mn-ea"/>
          <a:cs typeface="B Nazanin" pitchFamily="2" charset="-78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rgbClr val="404040"/>
          </a:solidFill>
          <a:latin typeface="+mn-lt"/>
          <a:ea typeface="+mn-ea"/>
          <a:cs typeface="B Nazanin" pitchFamily="2" charset="-78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rgbClr val="404040"/>
          </a:solidFill>
          <a:latin typeface="+mn-lt"/>
          <a:ea typeface="+mn-ea"/>
          <a:cs typeface="B Nazanin" pitchFamily="2" charset="-78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800" kern="1200">
          <a:solidFill>
            <a:srgbClr val="404040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 eaLnBrk="1" hangingPunct="1"/>
            <a:r>
              <a:rPr lang="fa-IR" sz="2200" b="1" dirty="0" smtClean="0">
                <a:solidFill>
                  <a:srgbClr val="0070C0"/>
                </a:solidFill>
                <a:cs typeface="B Nazanin" pitchFamily="2" charset="-78"/>
              </a:rPr>
              <a:t>به نام او، که دانا و تواناست</a:t>
            </a:r>
            <a:br>
              <a:rPr lang="fa-IR" sz="22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200" b="1" dirty="0" smtClean="0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7500" b="1" dirty="0" smtClean="0">
                <a:solidFill>
                  <a:srgbClr val="0070C0"/>
                </a:solidFill>
                <a:cs typeface="B Titr" pitchFamily="2" charset="-78"/>
              </a:rPr>
              <a:t>توسعه و عدالت آموزشی در برنامه ششم </a:t>
            </a:r>
            <a:br>
              <a:rPr lang="fa-IR" sz="7500" b="1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1600" b="1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میثم هاشم‌خانی</a:t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لیلا رشنوادی، مریم کمالی</a:t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اولین سمینار ماهانه </a:t>
            </a: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«توسعه </a:t>
            </a: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و عدالت </a:t>
            </a: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آموزشی» </a:t>
            </a: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دانشکده علوم اجتماعی دانشگاه تهران / اردیبهشت 94 </a:t>
            </a:r>
            <a:endParaRPr lang="en-US" sz="2100" b="1" dirty="0" smtClean="0">
              <a:solidFill>
                <a:srgbClr val="0070C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fa-IR" sz="4800" dirty="0" smtClean="0"/>
              <a:t>مثال: فوریت بُعد </a:t>
            </a:r>
            <a:r>
              <a:rPr lang="fa-IR" sz="4800" dirty="0" smtClean="0">
                <a:solidFill>
                  <a:srgbClr val="0070C0"/>
                </a:solidFill>
              </a:rPr>
              <a:t>سخت‌افزاری 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00" t="15333" r="11000" b="15333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توسعه آموزشی (11.000.000.000 ساعت گمشده)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عدالت آموزشی (عدالت به‌مثابه «فرصت‌های رشد» عادلانه) 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دغدغه‌ها </a:t>
            </a: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fa-IR" sz="5500" dirty="0" smtClean="0"/>
              <a:t>دکتر / شاگرد بنا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572000" cy="3124200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fa-IR" sz="2400" b="1" dirty="0" smtClean="0"/>
              <a:t>دکتر / دکتر </a:t>
            </a:r>
          </a:p>
          <a:p>
            <a:r>
              <a:rPr lang="fa-IR" sz="2400" b="1" dirty="0" smtClean="0"/>
              <a:t>مهندس / مهندس </a:t>
            </a:r>
          </a:p>
          <a:p>
            <a:r>
              <a:rPr lang="fa-IR" sz="2400" b="1" dirty="0" smtClean="0"/>
              <a:t>استاد دانشگاه / استاد دانشگاه </a:t>
            </a:r>
          </a:p>
          <a:p>
            <a:r>
              <a:rPr lang="fa-IR" sz="2400" b="1" dirty="0" smtClean="0"/>
              <a:t>معامله‌گر سهام / معامله‌گر سهام </a:t>
            </a:r>
          </a:p>
          <a:p>
            <a:r>
              <a:rPr lang="fa-IR" sz="2400" b="1" dirty="0" smtClean="0"/>
              <a:t>دکتر / شاگرد بنا </a:t>
            </a:r>
          </a:p>
          <a:p>
            <a:r>
              <a:rPr lang="fa-IR" sz="2400" b="1" dirty="0" smtClean="0"/>
              <a:t>بقال / شاگرد گچ‌کار </a:t>
            </a:r>
          </a:p>
          <a:p>
            <a:r>
              <a:rPr lang="fa-IR" sz="2400" b="1" dirty="0" smtClean="0"/>
              <a:t>گچ‌کار / دستفروش </a:t>
            </a:r>
          </a:p>
          <a:p>
            <a:pPr>
              <a:buNone/>
            </a:pPr>
            <a:endParaRPr lang="fa-IR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557" t="1389"/>
          <a:stretch>
            <a:fillRect/>
          </a:stretch>
        </p:blipFill>
        <p:spPr bwMode="auto">
          <a:xfrm>
            <a:off x="0" y="1371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5334506"/>
            <a:ext cx="4648200" cy="15234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300" b="1" dirty="0" smtClean="0">
                <a:cs typeface="B Nazanin" pitchFamily="2" charset="-78"/>
              </a:rPr>
              <a:t>ضعف شدید مدارس حاشیه‌نشین در بازسازی اعتماد به‌نفس، امید و نشاط دانش‌آموزان </a:t>
            </a:r>
          </a:p>
          <a:p>
            <a:pPr algn="ctr" rtl="1"/>
            <a:endParaRPr lang="fa-IR" sz="2300" b="1" dirty="0" smtClean="0"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نتیجه: بازتولید چرخه شوم فقر . . .  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549676"/>
            <a:ext cx="4495800" cy="230832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a-IR" sz="2400" dirty="0" smtClean="0">
                <a:cs typeface="B Nazanin" pitchFamily="2" charset="-78"/>
              </a:rPr>
              <a:t>پاسخ دانش‌آموزان 11ساله مدارس </a:t>
            </a:r>
          </a:p>
          <a:p>
            <a:pPr algn="ctr">
              <a:buNone/>
            </a:pPr>
            <a:r>
              <a:rPr lang="fa-IR" sz="2400" dirty="0" smtClean="0">
                <a:cs typeface="B Nazanin" pitchFamily="2" charset="-78"/>
              </a:rPr>
              <a:t>مناطق مختلف تهران به: </a:t>
            </a: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20 سال دیگر </a:t>
            </a: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می‌خواهید/پیش‌بینی می‌کنید </a:t>
            </a:r>
            <a:r>
              <a:rPr lang="fa-IR" sz="2400" dirty="0" smtClean="0">
                <a:cs typeface="B Nazanin" pitchFamily="2" charset="-78"/>
              </a:rPr>
              <a:t>چه‌کاره شوید؟ </a:t>
            </a:r>
          </a:p>
          <a:p>
            <a:pPr algn="ct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Nazanin" pitchFamily="2" charset="-78"/>
              </a:rPr>
              <a:t>(بهار 90)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417638"/>
          </a:xfrm>
        </p:spPr>
        <p:txBody>
          <a:bodyPr/>
          <a:lstStyle/>
          <a:p>
            <a:pPr algn="ctr" eaLnBrk="1" hangingPunct="1"/>
            <a:r>
              <a:rPr lang="fa-IR" sz="4800" dirty="0" smtClean="0"/>
              <a:t>مهم‌ترین نیاز مدارس حومه زاهدان؟ </a:t>
            </a:r>
            <a:r>
              <a:rPr lang="fa-IR" sz="4200" dirty="0" smtClean="0"/>
              <a:t/>
            </a:r>
            <a:br>
              <a:rPr lang="fa-IR" sz="4200" dirty="0" smtClean="0"/>
            </a:br>
            <a:r>
              <a:rPr lang="fa-IR" sz="2400" dirty="0" smtClean="0"/>
              <a:t>(خرداد 93)</a:t>
            </a:r>
            <a:endParaRPr lang="en-US" sz="24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6783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endParaRPr lang="fa-IR" dirty="0" smtClean="0">
              <a:cs typeface="B Nazanin" pitchFamily="2" charset="-78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fa-IR" dirty="0" smtClean="0">
                <a:cs typeface="B Nazanin" pitchFamily="2" charset="-78"/>
              </a:rPr>
              <a:t>نیمکت؟ وسایل کمک‌آمــوزشی؟ </a:t>
            </a:r>
          </a:p>
          <a:p>
            <a:pPr algn="ctr" eaLnBrk="1" hangingPunct="1">
              <a:lnSpc>
                <a:spcPct val="100000"/>
              </a:lnSpc>
            </a:pPr>
            <a:r>
              <a:rPr lang="fa-IR" dirty="0" smtClean="0">
                <a:cs typeface="B Nazanin" pitchFamily="2" charset="-78"/>
              </a:rPr>
              <a:t>کارگاه آموزشی برای معلمان؟ </a:t>
            </a:r>
          </a:p>
          <a:p>
            <a:pPr algn="ctr" eaLnBrk="1" hangingPunct="1">
              <a:lnSpc>
                <a:spcPct val="100000"/>
              </a:lnSpc>
            </a:pPr>
            <a:r>
              <a:rPr lang="fa-IR" dirty="0" smtClean="0">
                <a:cs typeface="B Nazanin" pitchFamily="2" charset="-78"/>
              </a:rPr>
              <a:t>زیباسازی و نشاط‌بخشی محیط مدرسه؟ </a:t>
            </a:r>
          </a:p>
          <a:p>
            <a:pPr algn="ctr" eaLnBrk="1" hangingPunct="1">
              <a:lnSpc>
                <a:spcPct val="100000"/>
              </a:lnSpc>
            </a:pPr>
            <a:r>
              <a:rPr lang="fa-IR" dirty="0" smtClean="0">
                <a:cs typeface="B Nazanin" pitchFamily="2" charset="-78"/>
              </a:rPr>
              <a:t>اردوهای تفریحی؟ </a:t>
            </a:r>
          </a:p>
          <a:p>
            <a:pPr algn="ctr" eaLnBrk="1" hangingPunct="1">
              <a:lnSpc>
                <a:spcPct val="100000"/>
              </a:lnSpc>
            </a:pPr>
            <a:endParaRPr lang="fa-IR" dirty="0" smtClean="0">
              <a:cs typeface="B Nazanin" pitchFamily="2" charset="-78"/>
            </a:endParaRPr>
          </a:p>
          <a:p>
            <a:pPr algn="ctr" eaLnBrk="1" hangingPunct="1">
              <a:lnSpc>
                <a:spcPct val="100000"/>
              </a:lnSpc>
            </a:pPr>
            <a:endParaRPr lang="fa-IR" dirty="0" smtClean="0">
              <a:cs typeface="B Nazanin" pitchFamily="2" charset="-78"/>
            </a:endParaRPr>
          </a:p>
          <a:p>
            <a:pPr algn="ctr" eaLnBrk="1" hangingPunct="1">
              <a:lnSpc>
                <a:spcPct val="100000"/>
              </a:lnSpc>
            </a:pPr>
            <a:endParaRPr lang="fa-IR" dirty="0" smtClean="0">
              <a:cs typeface="B Nazanin" pitchFamily="2" charset="-78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fa-IR" sz="3000" dirty="0" smtClean="0">
                <a:solidFill>
                  <a:srgbClr val="FF0000"/>
                </a:solidFill>
                <a:cs typeface="B Nazanin" pitchFamily="2" charset="-78"/>
              </a:rPr>
              <a:t>یا . . . ؟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dirty="0" smtClean="0">
                <a:cs typeface="B Nazanin" pitchFamily="2" charset="-78"/>
              </a:rPr>
              <a:t> </a:t>
            </a:r>
            <a:endParaRPr lang="en-US" sz="16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2BB387-8FD4-488C-83B3-41BB99F4C7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4580" name="Content Placeholder 5" descr="10404187_10201667121240231_702265223873443017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5943600" y="5457617"/>
            <a:ext cx="3200400" cy="14003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عدالت آموزشی: </a:t>
            </a:r>
          </a:p>
          <a:p>
            <a:pPr algn="ctr" rtl="1">
              <a:buNone/>
            </a:pPr>
            <a:r>
              <a:rPr lang="fa-IR" sz="1900" b="1" dirty="0" smtClean="0">
                <a:cs typeface="B Nazanin" pitchFamily="2" charset="-78"/>
              </a:rPr>
              <a:t>«گسترش و تامین همه‌جانبه عدالت آموزشی و تربیتی» ذکرشده در هدف کلان (3) سند تحول بنیادین آ.پ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آماری از </a:t>
            </a:r>
          </a:p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مدارس فاقد سرویس بهداشتی</a:t>
            </a:r>
          </a:p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داریم؟ </a:t>
            </a:r>
            <a:endParaRPr lang="en-US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7204"/>
            <a:ext cx="3200400" cy="11079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به ارث رسیدن فقر </a:t>
            </a:r>
          </a:p>
          <a:p>
            <a:pPr algn="ctr" rtl="1">
              <a:buNone/>
            </a:pPr>
            <a:r>
              <a:rPr lang="fa-IR" sz="1900" b="1" dirty="0" smtClean="0">
                <a:cs typeface="B Nazanin" pitchFamily="2" charset="-78"/>
              </a:rPr>
              <a:t>شانس دانش‌آموزان این مدرسه برای خروج از «تله شوم فقر» چقدر است؟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5" descr="10404187_10201667121240231_702265223873443017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810000" cy="54102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آماری از </a:t>
            </a:r>
          </a:p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مدارس فاقد سرویس بهداشتی داریم؟ </a:t>
            </a:r>
            <a:endParaRPr lang="en-US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333685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14133"/>
                </a:solidFill>
                <a:cs typeface="B Nazanin" pitchFamily="2" charset="-78"/>
              </a:rPr>
              <a:t>بودجه سیاست‌گذارانه </a:t>
            </a:r>
            <a:r>
              <a:rPr lang="fa-IR" sz="2400" dirty="0" smtClean="0">
                <a:cs typeface="B Nazanin" pitchFamily="2" charset="-78"/>
              </a:rPr>
              <a:t>آموزش‌وپرورش </a:t>
            </a:r>
          </a:p>
          <a:p>
            <a:pPr algn="ctr" rtl="1"/>
            <a:r>
              <a:rPr lang="fa-IR" sz="2400" dirty="0" smtClean="0">
                <a:cs typeface="B Nazanin" pitchFamily="2" charset="-78"/>
              </a:rPr>
              <a:t>(بودجه کل منهای حقوق و مزایای کارکنان) </a:t>
            </a:r>
          </a:p>
          <a:p>
            <a:pPr algn="ctr" rtl="1"/>
            <a:r>
              <a:rPr lang="fa-IR" sz="2400" dirty="0" smtClean="0">
                <a:cs typeface="B Nazanin" pitchFamily="2" charset="-78"/>
              </a:rPr>
              <a:t>چقدر است؟ </a:t>
            </a:r>
          </a:p>
          <a:p>
            <a:pPr algn="ctr" rtl="1"/>
            <a:endParaRPr lang="fa-IR" sz="2400" dirty="0" smtClean="0">
              <a:cs typeface="B Nazanin" pitchFamily="2" charset="-78"/>
            </a:endParaRPr>
          </a:p>
          <a:p>
            <a:pPr algn="ctr" rtl="1"/>
            <a:endParaRPr lang="fa-IR" sz="2400" dirty="0" smtClean="0">
              <a:cs typeface="B Nazanin" pitchFamily="2" charset="-78"/>
            </a:endParaRPr>
          </a:p>
          <a:p>
            <a:pPr algn="ctr" rtl="1"/>
            <a:r>
              <a:rPr lang="fa-IR" sz="2400" dirty="0" smtClean="0">
                <a:cs typeface="B Nazanin" pitchFamily="2" charset="-78"/>
              </a:rPr>
              <a:t>به بیان دیگر </a:t>
            </a:r>
          </a:p>
          <a:p>
            <a:pPr algn="ctr" rtl="1"/>
            <a:r>
              <a:rPr lang="fa-IR" sz="2400" b="1" dirty="0" smtClean="0">
                <a:solidFill>
                  <a:srgbClr val="F14133"/>
                </a:solidFill>
                <a:cs typeface="B Nazanin" pitchFamily="2" charset="-78"/>
              </a:rPr>
              <a:t>میانگین بودجه صرف‌شده به ازای هر دانش‌آموز «مدارس دولتی» برای وسایل کمک‌آموزشی، زیباسازی و مرمت کالبدی و تجهیزات مدارس، برگزاری برنامه‌های تفریحی، تهیه امکانات ورزشی، در کنار پرداخت هزینه آب و برق و گاز و تلفن مدارس،</a:t>
            </a:r>
            <a:r>
              <a:rPr lang="fa-IR" sz="2400" dirty="0" smtClean="0">
                <a:cs typeface="B Nazanin" pitchFamily="2" charset="-78"/>
              </a:rPr>
              <a:t> چقدر است؟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dirty="0" smtClean="0"/>
              <a:t>ماهی 2300 تومان </a:t>
            </a:r>
            <a:br>
              <a:rPr lang="fa-IR" dirty="0" smtClean="0"/>
            </a:br>
            <a:r>
              <a:rPr lang="fa-IR" dirty="0" smtClean="0"/>
              <a:t>سهم هر دانش‌آموز مدارس دولتی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1C95-A023-4952-B889-A64393FC464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68" t="14520" r="3280" b="28590"/>
          <a:stretch>
            <a:fillRect/>
          </a:stretch>
        </p:blipFill>
        <p:spPr bwMode="auto">
          <a:xfrm>
            <a:off x="0" y="1371600"/>
            <a:ext cx="91530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9144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900" b="1" dirty="0" smtClean="0">
                <a:cs typeface="B Nazanin" pitchFamily="2" charset="-78"/>
              </a:rPr>
              <a:t>روند تغییر 12ساله نقش آموزش‌وپرورش از یک نهاد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«سیاست‌گـــذار» </a:t>
            </a:r>
            <a:r>
              <a:rPr lang="fa-IR" sz="1900" b="1" dirty="0" smtClean="0">
                <a:cs typeface="B Nazanin" pitchFamily="2" charset="-78"/>
              </a:rPr>
              <a:t>به یک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«حـــسابدار» </a:t>
            </a:r>
            <a:r>
              <a:rPr lang="fa-IR" sz="1900" b="1" dirty="0" smtClean="0">
                <a:cs typeface="B Nazanin" pitchFamily="2" charset="-78"/>
              </a:rPr>
              <a:t>که </a:t>
            </a:r>
          </a:p>
          <a:p>
            <a:pPr algn="ctr" rtl="1"/>
            <a:r>
              <a:rPr lang="fa-IR" sz="1900" b="1" dirty="0" smtClean="0">
                <a:cs typeface="B Nazanin" pitchFamily="2" charset="-78"/>
              </a:rPr>
              <a:t>حدود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99% </a:t>
            </a:r>
            <a:r>
              <a:rPr lang="fa-IR" sz="1900" b="1" dirty="0" smtClean="0">
                <a:cs typeface="B Nazanin" pitchFamily="2" charset="-78"/>
              </a:rPr>
              <a:t>بودجه دریافتی خود را بلافاصله برای حقوق و مزایای کارکنان می‌پردازد </a:t>
            </a:r>
          </a:p>
          <a:p>
            <a:pPr algn="ctr" rtl="1"/>
            <a:endParaRPr lang="fa-IR" sz="1900" b="1" dirty="0" smtClean="0">
              <a:cs typeface="B Nazanin" pitchFamily="2" charset="-78"/>
            </a:endParaRPr>
          </a:p>
          <a:p>
            <a:pPr algn="ctr" rtl="1"/>
            <a:r>
              <a:rPr lang="fa-IR" sz="1900" b="1" dirty="0" smtClean="0">
                <a:cs typeface="B Nazanin" pitchFamily="2" charset="-78"/>
              </a:rPr>
              <a:t>منبع آمارها: گزارش‌های مرکز پژوهش‌های مجلس شورای اسلامی در سال‌های مختلف </a:t>
            </a:r>
            <a:endParaRPr lang="en-US" sz="19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5" descr="10404187_10201667121240231_7022652238734430173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810000" cy="54102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آماری از </a:t>
            </a:r>
          </a:p>
          <a:p>
            <a:pPr algn="ctr" rtl="1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مدارس فاقد سرویس بهداشتی داریم؟ </a:t>
            </a:r>
            <a:endParaRPr lang="en-US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333685"/>
            <a:ext cx="533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مجموع بودجه سیاست‌گذارانه </a:t>
            </a:r>
            <a:r>
              <a:rPr lang="fa-IR" sz="2400" dirty="0" smtClean="0">
                <a:cs typeface="B Nazanin" pitchFamily="2" charset="-78"/>
              </a:rPr>
              <a:t>آموزش‌وپرورش </a:t>
            </a:r>
          </a:p>
          <a:p>
            <a:pPr algn="ctr" rtl="1"/>
            <a:r>
              <a:rPr lang="fa-IR" sz="2400" dirty="0" smtClean="0">
                <a:cs typeface="B Nazanin" pitchFamily="2" charset="-78"/>
              </a:rPr>
              <a:t>(بودجه کل منهای حقوق و مزایای کارکنان) </a:t>
            </a:r>
          </a:p>
          <a:p>
            <a:pPr algn="ctr" rtl="1"/>
            <a:r>
              <a:rPr lang="fa-IR" sz="2400" dirty="0" smtClean="0">
                <a:cs typeface="B Nazanin" pitchFamily="2" charset="-78"/>
              </a:rPr>
              <a:t>در سال 93، حدود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370 میلیارد تومان</a:t>
            </a:r>
            <a:r>
              <a:rPr lang="fa-IR" sz="2400" dirty="0" smtClean="0">
                <a:cs typeface="B Nazanin" pitchFamily="2" charset="-78"/>
              </a:rPr>
              <a:t> بوده است: </a:t>
            </a:r>
          </a:p>
          <a:p>
            <a:pPr algn="ctr" rtl="1"/>
            <a:endParaRPr lang="fa-IR" sz="2400" dirty="0" smtClean="0">
              <a:cs typeface="B Nazanin" pitchFamily="2" charset="-78"/>
            </a:endParaRPr>
          </a:p>
          <a:p>
            <a:pPr algn="ctr" rtl="1"/>
            <a:endParaRPr lang="fa-IR" sz="2400" dirty="0" smtClean="0"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سه‌پنجم </a:t>
            </a:r>
            <a:r>
              <a:rPr lang="fa-IR" sz="2400" dirty="0" smtClean="0">
                <a:cs typeface="B Nazanin" pitchFamily="2" charset="-78"/>
              </a:rPr>
              <a:t>بودجه دانشگاه تهران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نصف </a:t>
            </a:r>
            <a:r>
              <a:rPr lang="fa-IR" sz="2400" dirty="0" smtClean="0">
                <a:cs typeface="B Nazanin" pitchFamily="2" charset="-78"/>
              </a:rPr>
              <a:t>بودجه زندان، حل اختلاف و نظارت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تقریبا برابر با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بودجه دولتی شورایعالی حوزه‏های علمیه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بودجه بنیاد ملی نخبگان: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38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67" t="4186" r="13245" b="41063"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4747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معادل 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1.250.000 دانش‌آموز مدارس</a:t>
            </a:r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فرستادن انسان به کره ماه: 65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4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معادل 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2.100.000 دانش‌آموز 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79" t="3367" r="12922" b="39319"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توسعه آموزشی (11.000.000.000 ساعت گمشده)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دغدغه‌ها </a:t>
            </a: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+ صورت‌بندی راهکارها 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عدالت آموزشی (عدالت به‌مثابه «فرصت‌های رشد» عادلانه)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کمک‌های بلاعوض مجلس: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40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4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معادل 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1.300.000 دانش‌آموز 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10" t="3367" r="12932" b="39319"/>
          <a:stretch>
            <a:fillRect/>
          </a:stretch>
        </p:blipFill>
        <p:spPr bwMode="auto">
          <a:xfrm>
            <a:off x="0" y="1413376"/>
            <a:ext cx="9144000" cy="4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حمایت از فیلم‌های فاخر: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106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4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معادل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کل 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3.400.000 دانش‌آموز 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23" t="13469" r="12359" b="22923"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دانشگاه تهران: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640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4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1/7 برابر 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کل 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3.400.000 دانش‌آموز 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86" t="13469" r="12429" b="35934"/>
          <a:stretch>
            <a:fillRect/>
          </a:stretch>
        </p:blipFill>
        <p:spPr bwMode="auto">
          <a:xfrm>
            <a:off x="0" y="1600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17638"/>
          </a:xfrm>
        </p:spPr>
        <p:txBody>
          <a:bodyPr/>
          <a:lstStyle/>
          <a:p>
            <a:pPr algn="r" rtl="1" eaLnBrk="1" hangingPunct="1"/>
            <a:r>
              <a:rPr lang="fa-IR" sz="4000" dirty="0" smtClean="0">
                <a:cs typeface="B Titr" pitchFamily="2" charset="-78"/>
              </a:rPr>
              <a:t>زندان، حل‌اختلاف و نظارت: </a:t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730 میلیارد تومان</a:t>
            </a:r>
            <a:endParaRPr lang="en-US" sz="4000" dirty="0" smtClean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4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2 برابر </a:t>
            </a:r>
          </a:p>
          <a:p>
            <a:pPr algn="ctr" rtl="1"/>
            <a:r>
              <a:rPr lang="fa-IR" sz="2400" dirty="0" smtClean="0">
                <a:cs typeface="B Titr" pitchFamily="2" charset="-78"/>
              </a:rPr>
              <a:t>کل سرانه دانش‌آموزی </a:t>
            </a: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12.000.000 دانش‌آموز دولتی </a:t>
            </a:r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منبع: مرکز پژوهش‏های مجلس؛ </a:t>
            </a:r>
          </a:p>
          <a:p>
            <a:pPr algn="ct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b="1" dirty="0" smtClean="0">
                <a:cs typeface="B Nazanin" pitchFamily="2" charset="-78"/>
              </a:rPr>
              <a:t>جداول مقایسه بودجه‏ای (زمستان 93)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223" t="3367" r="13389" b="666"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پول نقد، روش فقرزدایی آموزشی؟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1"/>
            <a:ext cx="4343400" cy="3657600"/>
          </a:xfrm>
        </p:spPr>
        <p:txBody>
          <a:bodyPr/>
          <a:lstStyle/>
          <a:p>
            <a:pPr algn="just"/>
            <a:r>
              <a:rPr lang="fa-IR" sz="2400" dirty="0" smtClean="0"/>
              <a:t>رگرسیون میانگین درآمد خانوارهای هر دهک درآمدی در تک تک استان‌های از سال 88 تا 92: </a:t>
            </a:r>
          </a:p>
          <a:p>
            <a:pPr algn="just"/>
            <a:endParaRPr lang="fa-IR" sz="2400" dirty="0" smtClean="0"/>
          </a:p>
          <a:p>
            <a:pPr algn="just"/>
            <a:r>
              <a:rPr lang="fa-IR" sz="2400" b="1" dirty="0" smtClean="0"/>
              <a:t>خانوارهای دارای دانش‌آموز 2 دهک کم‌درآمدتر، فقط ماهانه 850 تومان از یارانه نقدی را صرف آموزش کرده‌اند 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5562600"/>
            <a:ext cx="6019800" cy="914400"/>
          </a:xfrm>
        </p:spPr>
        <p:txBody>
          <a:bodyPr/>
          <a:lstStyle/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«طراحی شاخص ترکیبی توسعه و عدالت آموزشی استان‌ها» </a:t>
            </a:r>
          </a:p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هاشم‌خانی، مدنی‌زاده، عینیان و رشنوادی </a:t>
            </a:r>
          </a:p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(کنفرانس اقتصاد ایران، زمستان 93)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14583" b="3466"/>
          <a:stretch>
            <a:fillRect/>
          </a:stretch>
        </p:blipFill>
        <p:spPr bwMode="auto">
          <a:xfrm>
            <a:off x="0" y="1447800"/>
            <a:ext cx="41910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مشارکت آموزشی خانوارهای محروم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962400"/>
          </a:xfrm>
        </p:spPr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sz="2800" dirty="0" smtClean="0"/>
          </a:p>
          <a:p>
            <a:pPr algn="ctr">
              <a:lnSpc>
                <a:spcPct val="100000"/>
              </a:lnSpc>
              <a:buNone/>
              <a:defRPr/>
            </a:pPr>
            <a:r>
              <a:rPr lang="fa-IR" sz="2000" dirty="0" smtClean="0">
                <a:cs typeface="B Nazanin" pitchFamily="2" charset="-78"/>
              </a:rPr>
              <a:t>«چالش‌های توسعه عدالت آموزشی در برنامه ششم» </a:t>
            </a:r>
          </a:p>
          <a:p>
            <a:pPr algn="ctr">
              <a:lnSpc>
                <a:spcPct val="100000"/>
              </a:lnSpc>
              <a:buNone/>
              <a:defRPr/>
            </a:pPr>
            <a:r>
              <a:rPr lang="fa-IR" sz="2000" dirty="0" smtClean="0">
                <a:cs typeface="B Nazanin" pitchFamily="2" charset="-78"/>
              </a:rPr>
              <a:t>    هاشم‌خانی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و رشنوادی (کنفرانس سیاست‌های رفاهی برنامه ششم توسعه، آذر 93)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9144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توسعه آموزشی (11.000.000.000 ساعت گمشده)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عدالت آموزشی (عدالت به‌مثابه «فرصت‌های رشد» عادلانه) 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 صورت‌بندی راهکارها </a:t>
            </a: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1874490"/>
            <a:ext cx="2743200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rtl="1">
              <a:spcAft>
                <a:spcPts val="0"/>
              </a:spcAft>
            </a:pPr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ساختاری </a:t>
            </a:r>
          </a:p>
          <a:p>
            <a:pPr lvl="0" algn="ctr" rtl="1">
              <a:spcAft>
                <a:spcPts val="0"/>
              </a:spcAft>
            </a:pPr>
            <a:r>
              <a:rPr lang="fa-IR" sz="2000" dirty="0" smtClean="0">
                <a:cs typeface="B Titr" pitchFamily="2" charset="-78"/>
              </a:rPr>
              <a:t>1. کاهش تمرکز: </a:t>
            </a:r>
          </a:p>
          <a:p>
            <a:pPr lvl="0" algn="ctr" rtl="1">
              <a:spcAft>
                <a:spcPts val="0"/>
              </a:spcAft>
            </a:pPr>
            <a:r>
              <a:rPr lang="fa-IR" sz="1600" dirty="0" smtClean="0">
                <a:cs typeface="B Titr" pitchFamily="2" charset="-78"/>
              </a:rPr>
              <a:t>افزایش مدرسه‌محوری در مدیریت مالی و منابع انسانی + افزایش سهم زبان‌ها و قومیت‌های اصیل ایرانی در محتوای درسی </a:t>
            </a:r>
          </a:p>
          <a:p>
            <a:pPr lvl="0" algn="ctr" rtl="1">
              <a:spcAft>
                <a:spcPts val="0"/>
              </a:spcAft>
            </a:pPr>
            <a:endParaRPr lang="fa-IR" sz="900" dirty="0" smtClean="0">
              <a:cs typeface="B Titr" pitchFamily="2" charset="-78"/>
            </a:endParaRPr>
          </a:p>
          <a:p>
            <a:pPr lvl="0" algn="ctr" rtl="1">
              <a:spcAft>
                <a:spcPts val="0"/>
              </a:spcAft>
            </a:pPr>
            <a:r>
              <a:rPr lang="fa-IR" sz="2000" dirty="0" smtClean="0">
                <a:cs typeface="B Titr" pitchFamily="2" charset="-78"/>
              </a:rPr>
              <a:t>2.کنترل پیامدهای ناخواسته: </a:t>
            </a:r>
          </a:p>
          <a:p>
            <a:pPr lvl="0" algn="ctr" rtl="1">
              <a:spcAft>
                <a:spcPts val="0"/>
              </a:spcAft>
            </a:pPr>
            <a:r>
              <a:rPr lang="fa-IR" sz="1600" dirty="0" smtClean="0">
                <a:cs typeface="B Titr" pitchFamily="2" charset="-78"/>
              </a:rPr>
              <a:t>جلوگیری از تاثیر ناخواسته قوانین مختلف بر مهاجرت و افت کیفیت معلمان مدارس توسعه‌پذیر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103674"/>
            <a:ext cx="57912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bg1"/>
                </a:solidFill>
                <a:cs typeface="B Titr" pitchFamily="2" charset="-78"/>
              </a:rPr>
              <a:t>آماری </a:t>
            </a:r>
            <a:endParaRPr lang="fa-IR" sz="4000" b="1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ctr" rtl="1"/>
            <a:r>
              <a:rPr lang="fa-IR" sz="2000" b="1" dirty="0" smtClean="0">
                <a:cs typeface="B Titr" pitchFamily="2" charset="-78"/>
              </a:rPr>
              <a:t>تولید و انتشار عمومی سالانه دایره‌المعارف آماری پیشرو: </a:t>
            </a:r>
            <a:r>
              <a:rPr lang="fa-IR" sz="1600" b="1" dirty="0" smtClean="0">
                <a:cs typeface="B Titr" pitchFamily="2" charset="-78"/>
              </a:rPr>
              <a:t>قابل رقابت با  </a:t>
            </a:r>
            <a:r>
              <a:rPr lang="en-US" sz="1600" b="1" dirty="0" smtClean="0">
                <a:cs typeface="B Titr" pitchFamily="2" charset="-78"/>
              </a:rPr>
              <a:t>OECD</a:t>
            </a:r>
            <a:r>
              <a:rPr lang="fa-IR" sz="1600" b="1" dirty="0" smtClean="0">
                <a:cs typeface="B Titr" pitchFamily="2" charset="-78"/>
              </a:rPr>
              <a:t> و شامل آمارهای کلیدی پژوهش </a:t>
            </a:r>
            <a:r>
              <a:rPr lang="fa-IR" sz="1600" dirty="0" smtClean="0">
                <a:cs typeface="B Titr" pitchFamily="2" charset="-78"/>
              </a:rPr>
              <a:t>در «عدالت آموزشی» مانند نرخ پوشش تحصیلی به تفکیک استان، جنسیت و رده سنی، نتایج آزمون‌های خلاقیت، مهارت ارتباطی و اعتمادبه‌نفس‌ونشاط در مدارس مناطق مختلف و . . . </a:t>
            </a:r>
            <a:endParaRPr lang="en-US" sz="1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توسعه آموزشی (11.000.000.000 ساعت گمشده)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عدالت آموزشی (عدالت به‌مثابه «فرصت‌های رشد» عادلانه)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sz="4800" dirty="0" smtClean="0"/>
              <a:t>تعریف «</a:t>
            </a:r>
            <a:r>
              <a:rPr lang="fa-IR" sz="4800" dirty="0" smtClean="0">
                <a:solidFill>
                  <a:srgbClr val="0070C0"/>
                </a:solidFill>
              </a:rPr>
              <a:t>توسعه</a:t>
            </a:r>
            <a:r>
              <a:rPr lang="fa-IR" sz="4800" dirty="0" smtClean="0"/>
              <a:t> آموزشی» </a:t>
            </a:r>
            <a:endParaRPr lang="en-US" sz="4800" dirty="0"/>
          </a:p>
        </p:txBody>
      </p:sp>
      <p:pic>
        <p:nvPicPr>
          <p:cNvPr id="1027" name="Picture 3" descr="C:\Users\meysam\Desktop\RECOVERY D\درنگ\مسعود نیلی\انصراف یارانه به نفع مدارس محروم\حامیان فردا\ارائه\عکس فناوری اطلاعات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564" r="4000"/>
          <a:stretch>
            <a:fillRect/>
          </a:stretch>
        </p:blipFill>
        <p:spPr bwMode="auto">
          <a:xfrm>
            <a:off x="-1" y="1447800"/>
            <a:ext cx="4224131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31242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fa-IR" sz="2400" b="1" dirty="0" smtClean="0">
                <a:solidFill>
                  <a:srgbClr val="0070C0"/>
                </a:solidFill>
                <a:cs typeface="B Nazanin" pitchFamily="2" charset="-78"/>
              </a:rPr>
              <a:t>مقاوم‌سازی پایدار</a:t>
            </a:r>
            <a:r>
              <a:rPr lang="fa-IR" sz="2400" b="1" dirty="0" smtClean="0">
                <a:cs typeface="B Nazanin" pitchFamily="2" charset="-78"/>
              </a:rPr>
              <a:t> اقتصادی_اجتماعی_فرهنگی</a:t>
            </a:r>
          </a:p>
          <a:p>
            <a:pPr algn="ctr" rtl="1">
              <a:buNone/>
            </a:pPr>
            <a:r>
              <a:rPr lang="fa-IR" sz="2400" b="1" dirty="0" smtClean="0">
                <a:cs typeface="B Nazanin" pitchFamily="2" charset="-78"/>
              </a:rPr>
              <a:t> کشور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371601"/>
            <a:ext cx="4876800" cy="540147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غنابخشی خروجی اقتصادی_اجتماعی_فرهنگی حاصل از سالانه 11.000.000.000 نفرساعت صرف‌شده در </a:t>
            </a:r>
            <a:r>
              <a:rPr lang="fa-IR" sz="2300" b="1" dirty="0" smtClean="0">
                <a:cs typeface="B Nazanin" pitchFamily="2" charset="-78"/>
              </a:rPr>
              <a:t>آموزش‌وپرورش کشور، از طریق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تحول بنیادین </a:t>
            </a:r>
            <a:r>
              <a:rPr lang="fa-IR" sz="2300" b="1" dirty="0" smtClean="0">
                <a:cs typeface="B Nazanin" pitchFamily="2" charset="-78"/>
              </a:rPr>
              <a:t>سخت‌افزاری، نرم‌افزاری، ساختاری و آماری </a:t>
            </a:r>
          </a:p>
          <a:p>
            <a:pPr algn="ctr" rtl="1">
              <a:buNone/>
            </a:pPr>
            <a:endParaRPr lang="fa-IR" sz="2300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300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300" b="1" i="1" dirty="0" smtClean="0">
                <a:cs typeface="B Nazanin" pitchFamily="2" charset="-78"/>
              </a:rPr>
              <a:t>با هدف: </a:t>
            </a:r>
            <a:r>
              <a:rPr lang="fa-IR" sz="2300" b="1" dirty="0" smtClean="0">
                <a:cs typeface="B Nazanin" pitchFamily="2" charset="-78"/>
              </a:rPr>
              <a:t>ایجاد توانمندی در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تــــک تــــک </a:t>
            </a:r>
            <a:r>
              <a:rPr lang="fa-IR" sz="2300" b="1" dirty="0" smtClean="0">
                <a:cs typeface="B Nazanin" pitchFamily="2" charset="-78"/>
              </a:rPr>
              <a:t>کودکان‌ونوجوانان 5 تا 18 ساله، برای نقش‌آفرینی پویا در محیط اقتصادی_اجتماعی پیچیده و پیش‌بینی‌ناپذیر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قرن 21 </a:t>
            </a:r>
          </a:p>
          <a:p>
            <a:pPr algn="ctr" rtl="1">
              <a:buNone/>
            </a:pPr>
            <a:endParaRPr lang="fa-IR" sz="2300" b="1" i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300" b="1" i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300" b="1" i="1" dirty="0" smtClean="0">
                <a:cs typeface="B Nazanin" pitchFamily="2" charset="-78"/>
              </a:rPr>
              <a:t>در راستای: </a:t>
            </a:r>
            <a:r>
              <a:rPr lang="fa-IR" sz="2300" b="1" dirty="0" smtClean="0">
                <a:cs typeface="B Nazanin" pitchFamily="2" charset="-78"/>
              </a:rPr>
              <a:t>تبدیل مدارس به پیشران پیشرفت همه‌جانبه و پایدار مبتنی بر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سرمایه انسانی </a:t>
            </a:r>
            <a:endParaRPr lang="en-US" sz="2300" dirty="0">
              <a:cs typeface="B Nazanin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3124200" y="5638799"/>
            <a:ext cx="1295400" cy="1219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fa-IR" sz="4800" dirty="0" smtClean="0"/>
              <a:t>آخرین قطره </a:t>
            </a:r>
            <a:r>
              <a:rPr lang="fa-IR" sz="4800" dirty="0" smtClean="0">
                <a:solidFill>
                  <a:srgbClr val="0070C0"/>
                </a:solidFill>
              </a:rPr>
              <a:t>سرمایه</a:t>
            </a:r>
            <a:r>
              <a:rPr lang="fa-IR" sz="4800" dirty="0" smtClean="0"/>
              <a:t> </a:t>
            </a:r>
            <a:r>
              <a:rPr lang="fa-IR" sz="4800" dirty="0" smtClean="0">
                <a:solidFill>
                  <a:srgbClr val="0070C0"/>
                </a:solidFill>
              </a:rPr>
              <a:t>نفتی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00600" cy="4525963"/>
          </a:xfrm>
        </p:spPr>
        <p:txBody>
          <a:bodyPr/>
          <a:lstStyle/>
          <a:p>
            <a:pPr algn="just"/>
            <a:r>
              <a:rPr lang="fa-IR" sz="2200" b="1" i="1" dirty="0" smtClean="0"/>
              <a:t>برآوردهای بدبینانه:</a:t>
            </a:r>
            <a:r>
              <a:rPr lang="fa-IR" sz="2200" dirty="0" smtClean="0"/>
              <a:t> سال 2025، سال اتمام صادرات نفت ایران خواهد بود (به سبب رشد هزینه استخراج و نیز توسعه انرژی‌های نوین) </a:t>
            </a:r>
          </a:p>
          <a:p>
            <a:pPr algn="just"/>
            <a:endParaRPr lang="fa-IR" sz="2200" dirty="0" smtClean="0"/>
          </a:p>
          <a:p>
            <a:pPr algn="just"/>
            <a:r>
              <a:rPr lang="fa-IR" sz="2200" b="1" i="1" dirty="0" smtClean="0"/>
              <a:t>برآورد خوش‌بینانه:</a:t>
            </a:r>
            <a:r>
              <a:rPr lang="fa-IR" sz="2200" dirty="0" smtClean="0"/>
              <a:t> 32 سال بعد، دیگر نفتی برای صادرات نخواهیم داشت. </a:t>
            </a:r>
          </a:p>
          <a:p>
            <a:pPr algn="just"/>
            <a:endParaRPr lang="fa-IR" sz="2200" dirty="0" smtClean="0"/>
          </a:p>
          <a:p>
            <a:pPr algn="just"/>
            <a:endParaRPr lang="fa-IR" sz="2200" dirty="0" smtClean="0"/>
          </a:p>
          <a:p>
            <a:pPr algn="just"/>
            <a:r>
              <a:rPr lang="fa-IR" sz="2200" b="1" dirty="0" smtClean="0">
                <a:solidFill>
                  <a:srgbClr val="0070C0"/>
                </a:solidFill>
              </a:rPr>
              <a:t>دانش‌آموزان فعلی</a:t>
            </a:r>
            <a:r>
              <a:rPr lang="fa-IR" sz="2200" dirty="0" smtClean="0"/>
              <a:t>، در زمان اتمام توانایی حمایت «نفتی» از کسب‌وکارها و برنامه‌های فقرزدایی، </a:t>
            </a:r>
            <a:r>
              <a:rPr lang="fa-IR" sz="2200" b="1" dirty="0" smtClean="0">
                <a:solidFill>
                  <a:srgbClr val="0070C0"/>
                </a:solidFill>
              </a:rPr>
              <a:t>بـدنه نیروی انسانی کشور </a:t>
            </a:r>
            <a:r>
              <a:rPr lang="fa-IR" sz="2200" dirty="0" smtClean="0"/>
              <a:t>خواهند بود. </a:t>
            </a: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096000"/>
            <a:ext cx="6477000" cy="762000"/>
          </a:xfrm>
        </p:spPr>
        <p:txBody>
          <a:bodyPr/>
          <a:lstStyle/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نامه 14 اقتصاددان به آیت... هاشمی درباره سیاست‌های کلی برنامه ششم (18 فروردین 94)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669" b="7011"/>
          <a:stretch>
            <a:fillRect/>
          </a:stretch>
        </p:blipFill>
        <p:spPr bwMode="auto">
          <a:xfrm>
            <a:off x="0" y="13716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sz="4800" dirty="0" smtClean="0"/>
              <a:t>تعریف «</a:t>
            </a:r>
            <a:r>
              <a:rPr lang="fa-IR" sz="4800" dirty="0" smtClean="0">
                <a:solidFill>
                  <a:srgbClr val="0070C0"/>
                </a:solidFill>
              </a:rPr>
              <a:t>عدالت </a:t>
            </a:r>
            <a:r>
              <a:rPr lang="fa-IR" sz="4800" dirty="0" smtClean="0"/>
              <a:t>آموزشی»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50004"/>
            <a:ext cx="35052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fa-IR" sz="2200" b="1" dirty="0" smtClean="0">
                <a:cs typeface="B Nazanin" pitchFamily="2" charset="-78"/>
              </a:rPr>
              <a:t>تحقق هم‌زمان </a:t>
            </a:r>
          </a:p>
          <a:p>
            <a:pPr algn="ctr" rtl="1">
              <a:buNone/>
            </a:pPr>
            <a:r>
              <a:rPr lang="fa-IR" sz="2200" b="1" dirty="0" smtClean="0">
                <a:cs typeface="B Nazanin" pitchFamily="2" charset="-78"/>
              </a:rPr>
              <a:t>«</a:t>
            </a:r>
            <a:r>
              <a:rPr lang="fa-IR" sz="2200" b="1" dirty="0" smtClean="0">
                <a:solidFill>
                  <a:srgbClr val="0070C0"/>
                </a:solidFill>
                <a:cs typeface="B Nazanin" pitchFamily="2" charset="-78"/>
              </a:rPr>
              <a:t>عدالت پایدار </a:t>
            </a:r>
            <a:r>
              <a:rPr lang="fa-IR" sz="2200" b="1" dirty="0" smtClean="0">
                <a:cs typeface="B Nazanin" pitchFamily="2" charset="-78"/>
              </a:rPr>
              <a:t>اقتصادی_اجتماعی» </a:t>
            </a:r>
          </a:p>
          <a:p>
            <a:pPr algn="ctr" rtl="1">
              <a:buNone/>
            </a:pPr>
            <a:r>
              <a:rPr lang="fa-IR" sz="2200" b="1" dirty="0" smtClean="0">
                <a:cs typeface="B Nazanin" pitchFamily="2" charset="-78"/>
              </a:rPr>
              <a:t>و «</a:t>
            </a:r>
            <a:r>
              <a:rPr lang="fa-IR" sz="2200" b="1" dirty="0" smtClean="0">
                <a:solidFill>
                  <a:srgbClr val="0070C0"/>
                </a:solidFill>
                <a:cs typeface="B Nazanin" pitchFamily="2" charset="-78"/>
              </a:rPr>
              <a:t>پیشرفت</a:t>
            </a:r>
            <a:r>
              <a:rPr lang="fa-IR" sz="2200" b="1" dirty="0" smtClean="0">
                <a:cs typeface="B Nazanin" pitchFamily="2" charset="-78"/>
              </a:rPr>
              <a:t>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371600"/>
            <a:ext cx="4648200" cy="54864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fa-IR" sz="2300" b="1" dirty="0" smtClean="0">
                <a:cs typeface="B Nazanin" pitchFamily="2" charset="-78"/>
              </a:rPr>
              <a:t>توجه ویژه به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مدارس توسعه‌پذیر</a:t>
            </a:r>
            <a:r>
              <a:rPr lang="fa-IR" sz="2300" b="1" dirty="0" smtClean="0">
                <a:cs typeface="B Nazanin" pitchFamily="2" charset="-78"/>
              </a:rPr>
              <a:t> </a:t>
            </a:r>
          </a:p>
          <a:p>
            <a:pPr algn="ctr" rtl="1">
              <a:buNone/>
            </a:pPr>
            <a:r>
              <a:rPr lang="fa-IR" sz="2300" b="1" dirty="0" smtClean="0">
                <a:cs typeface="B Nazanin" pitchFamily="2" charset="-78"/>
              </a:rPr>
              <a:t>(شامل مدارس روستایی‌وعشایری، مدارس 5 استان دارای ضعیف‌ترین شاخص‌های آموزشی و 10% مدارس محروم‌تر هر کلانشهر) </a:t>
            </a:r>
          </a:p>
          <a:p>
            <a:pPr algn="ctr" rtl="1">
              <a:buNone/>
            </a:pPr>
            <a:endParaRPr lang="en-US" sz="2300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300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300" b="1" dirty="0" smtClean="0">
                <a:cs typeface="B Nazanin" pitchFamily="2" charset="-78"/>
              </a:rPr>
              <a:t>در قالب: ارتقای کیفیت </a:t>
            </a:r>
            <a:r>
              <a:rPr lang="fa-IR" sz="2300" b="1" dirty="0" smtClean="0">
                <a:solidFill>
                  <a:srgbClr val="0070C0"/>
                </a:solidFill>
                <a:cs typeface="B Nazanin" pitchFamily="2" charset="-78"/>
              </a:rPr>
              <a:t>«آموزش موثر»</a:t>
            </a:r>
            <a:r>
              <a:rPr lang="fa-IR" sz="2300" b="1" dirty="0" smtClean="0">
                <a:cs typeface="B Nazanin" pitchFamily="2" charset="-78"/>
              </a:rPr>
              <a:t> (شامل ایجاد هم‌افزایی بین ارائه آموزش باکیفیت به همراه مکمل‌های آن در زمینه سلامت جسمی، نشاط روحی و تغذیه)</a:t>
            </a:r>
          </a:p>
          <a:p>
            <a:pPr algn="ctr" rtl="1">
              <a:buNone/>
            </a:pPr>
            <a:endParaRPr lang="fa-IR" sz="2300" b="1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300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250" b="1" dirty="0" smtClean="0">
                <a:cs typeface="B Nazanin" pitchFamily="2" charset="-78"/>
              </a:rPr>
              <a:t>با هدف: تبدیل مدارس توسعه‌پذیر به </a:t>
            </a:r>
            <a:r>
              <a:rPr lang="fa-IR" sz="2250" b="1" dirty="0" smtClean="0">
                <a:solidFill>
                  <a:srgbClr val="0070C0"/>
                </a:solidFill>
                <a:cs typeface="B Nazanin" pitchFamily="2" charset="-78"/>
              </a:rPr>
              <a:t>پیشران توسعه عدالت (به‌معنای فرصت‌های رشد برابر) </a:t>
            </a:r>
          </a:p>
          <a:p>
            <a:pPr algn="ctr" rtl="1">
              <a:buNone/>
            </a:pPr>
            <a:endParaRPr lang="fa-IR" sz="2250" b="1" dirty="0" smtClean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3505200" y="5638799"/>
            <a:ext cx="1066800" cy="12192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توسعه آموزشی (11.000.000.000 ساعت گمشده)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عدالت آموزشی (عدالت به‌مثابه «فرصت‌های رشد» عادلانه)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dirty="0" smtClean="0"/>
              <a:t>ملاحظات تدوین پیشنهاد به برنامه ششم (موضوع خاص)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pPr algn="just"/>
            <a:endParaRPr lang="fa-IR" sz="2200" dirty="0" smtClean="0">
              <a:cs typeface="B Nazanin" pitchFamily="2" charset="-78"/>
            </a:endParaRPr>
          </a:p>
          <a:p>
            <a:pPr algn="just"/>
            <a:r>
              <a:rPr lang="fa-IR" sz="2200" dirty="0" smtClean="0">
                <a:cs typeface="B Nazanin" pitchFamily="2" charset="-78"/>
              </a:rPr>
              <a:t>اعتدال‌ورزی در توجه به سند تحول بنیادین آ.پ (عالی‌ترین سند سیاست‌گذاری آ.پ) در کنار سیاست‌های کلی اقتصاد مقاومتی (عالی‌ترین سند سیاست‌گذاری ملی) </a:t>
            </a:r>
          </a:p>
          <a:p>
            <a:pPr algn="just"/>
            <a:endParaRPr lang="fa-IR" sz="2200" dirty="0" smtClean="0">
              <a:cs typeface="B Nazanin" pitchFamily="2" charset="-78"/>
            </a:endParaRPr>
          </a:p>
          <a:p>
            <a:pPr algn="just"/>
            <a:endParaRPr lang="fa-IR" sz="2200" dirty="0" smtClean="0">
              <a:cs typeface="B Nazanin" pitchFamily="2" charset="-78"/>
            </a:endParaRPr>
          </a:p>
          <a:p>
            <a:pPr algn="just"/>
            <a:r>
              <a:rPr lang="fa-IR" sz="2200" dirty="0" smtClean="0">
                <a:cs typeface="B Nazanin" pitchFamily="2" charset="-78"/>
              </a:rPr>
              <a:t>اعتدال‌ورزی در توجه به «توسعه آموزشی» (به معنای «ارتقای کارایی» ذکرشده در هدف کلان 7 سند تحول، در راستای تحقق اهداف کلان 1، 6 و 8) و «عدالت آموزشی» (به معنای «عدالت آموزشی و تربیتی» ذکرشده در هدف کلان 3 سند تحول بنیادین)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dirty="0" smtClean="0"/>
              <a:t>ملاحظات تدوین پیشنهاد به برنامه ششم (موضوع خاص)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just"/>
            <a:r>
              <a:rPr lang="fa-IR" sz="2200" dirty="0" smtClean="0">
                <a:cs typeface="B Nazanin" pitchFamily="2" charset="-78"/>
              </a:rPr>
              <a:t>اعتدال‌ورزی در توجه به نقش معلمان و محتوای درسی، در کنار امکانات سخت‌افزاری و نرم‌افزاری مدارس </a:t>
            </a:r>
          </a:p>
          <a:p>
            <a:pPr algn="just"/>
            <a:r>
              <a:rPr lang="fa-IR" sz="2200" dirty="0" smtClean="0">
                <a:cs typeface="B Nazanin" pitchFamily="2" charset="-78"/>
              </a:rPr>
              <a:t>اعتدال‌ورزی در توجه به ابعاد بودجه‌ای و غیر بودجه‌ای </a:t>
            </a:r>
          </a:p>
          <a:p>
            <a:pPr algn="just"/>
            <a:endParaRPr lang="fa-IR" sz="2200" dirty="0" smtClean="0">
              <a:cs typeface="B Nazanin" pitchFamily="2" charset="-78"/>
            </a:endParaRPr>
          </a:p>
          <a:p>
            <a:pPr algn="just"/>
            <a:endParaRPr lang="fa-IR" sz="2200" dirty="0" smtClean="0">
              <a:cs typeface="B Nazanin" pitchFamily="2" charset="-78"/>
            </a:endParaRPr>
          </a:p>
          <a:p>
            <a:pPr algn="just"/>
            <a:r>
              <a:rPr lang="fa-IR" sz="2200" dirty="0" smtClean="0">
                <a:cs typeface="B Nazanin" pitchFamily="2" charset="-78"/>
              </a:rPr>
              <a:t>توجه هم‌زمان به توانمندسازی آموزشی، تغذیه‌ای و سلامت (ورزش و تفریح+ بهداشت و درمان جسمی و روحی) </a:t>
            </a:r>
          </a:p>
          <a:p>
            <a:pPr algn="just"/>
            <a:r>
              <a:rPr lang="fa-IR" sz="2200" dirty="0" smtClean="0">
                <a:cs typeface="B Nazanin" pitchFamily="2" charset="-78"/>
              </a:rPr>
              <a:t>تاکید بر اجرای پروژه‌ای ملی، با مشارکت نهادهای مختلف، تحت مدیریت آموزش‌وپرورش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B6BC5-8255-46F7-9EBB-165723C931F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3962400"/>
            <a:ext cx="27432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000" dirty="0" smtClean="0">
                <a:cs typeface="B Titr" pitchFamily="2" charset="-78"/>
              </a:rPr>
              <a:t>طراحی دایره‌المعارف آماری پیشرو </a:t>
            </a:r>
            <a:endParaRPr lang="en-US" sz="3000" dirty="0" smtClean="0">
              <a:cs typeface="B Titr" pitchFamily="2" charset="-78"/>
            </a:endParaRPr>
          </a:p>
          <a:p>
            <a:pPr lvl="0" algn="ct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توسعه سازوکار تولید آمارهای متنوع سنجش جنبه‌های مختلف کمی/کیفی ورودی و خروجی آموزش‌وپرورش، با مشارکت مرکز آمار، با انتشار عمومی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fa-IR" dirty="0" smtClean="0"/>
              <a:t>نامه 14 اقتصاددان به </a:t>
            </a:r>
            <a:br>
              <a:rPr lang="fa-IR" dirty="0" smtClean="0"/>
            </a:br>
            <a:r>
              <a:rPr lang="fa-IR" dirty="0" smtClean="0"/>
              <a:t>ریاست مجمع تشخیص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1C95-A023-4952-B889-A64393FC464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8B6BC5-8255-46F7-9EBB-165723C931F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fa-IR" dirty="0" smtClean="0"/>
              <a:t>نامه به آیت‌... هاشمی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961C95-A023-4952-B889-A64393FC464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167" b="32222"/>
          <a:stretch>
            <a:fillRect/>
          </a:stretch>
        </p:blipFill>
        <p:spPr bwMode="auto">
          <a:xfrm>
            <a:off x="1" y="0"/>
            <a:ext cx="9193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fa-IR" sz="4800" dirty="0" smtClean="0"/>
              <a:t>غنابخشی عدالت‌محور </a:t>
            </a:r>
            <a:r>
              <a:rPr lang="fa-IR" sz="4800" dirty="0" smtClean="0">
                <a:solidFill>
                  <a:srgbClr val="0070C0"/>
                </a:solidFill>
              </a:rPr>
              <a:t>سرمایه انسانی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572000" cy="4602163"/>
          </a:xfrm>
        </p:spPr>
        <p:txBody>
          <a:bodyPr/>
          <a:lstStyle/>
          <a:p>
            <a:pPr algn="just"/>
            <a:r>
              <a:rPr lang="fa-IR" sz="2200" b="1" dirty="0" smtClean="0"/>
              <a:t>بهانه: </a:t>
            </a:r>
            <a:r>
              <a:rPr lang="ar-SA" sz="2200" dirty="0" smtClean="0"/>
              <a:t>سقوط قیمت نفت</a:t>
            </a:r>
            <a:r>
              <a:rPr lang="fa-IR" sz="2200" dirty="0" smtClean="0"/>
              <a:t> </a:t>
            </a:r>
          </a:p>
          <a:p>
            <a:pPr algn="just"/>
            <a:endParaRPr lang="fa-IR" sz="1600" b="1" dirty="0" smtClean="0"/>
          </a:p>
          <a:p>
            <a:pPr algn="just"/>
            <a:r>
              <a:rPr lang="fa-IR" sz="2200" b="1" dirty="0" smtClean="0"/>
              <a:t>پیشنهاد:</a:t>
            </a:r>
            <a:r>
              <a:rPr lang="fa-IR" sz="2200" dirty="0" smtClean="0"/>
              <a:t> </a:t>
            </a:r>
            <a:r>
              <a:rPr lang="ar-SA" sz="2200" dirty="0" smtClean="0"/>
              <a:t>تاکید </a:t>
            </a:r>
            <a:r>
              <a:rPr lang="fa-IR" sz="2200" dirty="0" smtClean="0"/>
              <a:t>ویژه </a:t>
            </a:r>
            <a:r>
              <a:rPr lang="ar-SA" sz="2200" dirty="0" smtClean="0"/>
              <a:t>برنامه ششم بر «توسعه سرمایه انسانی به‌عنوان رکن </a:t>
            </a:r>
            <a:r>
              <a:rPr lang="fa-IR" sz="2200" dirty="0" smtClean="0"/>
              <a:t>ا</a:t>
            </a:r>
            <a:r>
              <a:rPr lang="ar-SA" sz="2200" dirty="0" smtClean="0"/>
              <a:t>قتصاد غیر</a:t>
            </a:r>
            <a:r>
              <a:rPr lang="fa-IR" sz="2200" dirty="0" smtClean="0"/>
              <a:t>نفتی</a:t>
            </a:r>
            <a:r>
              <a:rPr lang="ar-SA" sz="2200" dirty="0" smtClean="0"/>
              <a:t>» </a:t>
            </a:r>
            <a:endParaRPr lang="fa-IR" sz="2200" dirty="0" smtClean="0"/>
          </a:p>
          <a:p>
            <a:pPr algn="just"/>
            <a:endParaRPr lang="fa-IR" sz="1600" dirty="0" smtClean="0"/>
          </a:p>
          <a:p>
            <a:pPr algn="just"/>
            <a:r>
              <a:rPr lang="ar-SA" sz="2200" b="1" dirty="0" smtClean="0"/>
              <a:t>هدف</a:t>
            </a:r>
            <a:r>
              <a:rPr lang="fa-IR" sz="2200" b="1" dirty="0" smtClean="0"/>
              <a:t>:</a:t>
            </a:r>
            <a:r>
              <a:rPr lang="ar-SA" sz="2200" dirty="0" smtClean="0"/>
              <a:t> تحقق هم‌زمان</a:t>
            </a:r>
            <a:r>
              <a:rPr lang="fa-IR" sz="2200" dirty="0" smtClean="0"/>
              <a:t> </a:t>
            </a:r>
            <a:r>
              <a:rPr lang="ar-SA" sz="2200" dirty="0" smtClean="0"/>
              <a:t>«پیشرفت»</a:t>
            </a:r>
            <a:r>
              <a:rPr lang="fa-IR" sz="2200" dirty="0" smtClean="0"/>
              <a:t> و</a:t>
            </a:r>
            <a:r>
              <a:rPr lang="ar-SA" sz="2200" dirty="0" smtClean="0"/>
              <a:t> «عدالت»</a:t>
            </a:r>
            <a:r>
              <a:rPr lang="fa-IR" sz="2200" dirty="0" smtClean="0"/>
              <a:t>، در کنار </a:t>
            </a:r>
            <a:r>
              <a:rPr lang="ar-SA" sz="2200" dirty="0" smtClean="0"/>
              <a:t>«مقاوم‌سازی</a:t>
            </a:r>
            <a:r>
              <a:rPr lang="fa-IR" sz="2200" dirty="0" smtClean="0"/>
              <a:t>»</a:t>
            </a:r>
            <a:r>
              <a:rPr lang="ar-SA" sz="2200" dirty="0" smtClean="0"/>
              <a:t> اقتصاد</a:t>
            </a:r>
            <a:r>
              <a:rPr lang="fa-IR" sz="2200" dirty="0" smtClean="0"/>
              <a:t>ی_اجتماعی</a:t>
            </a:r>
            <a:r>
              <a:rPr lang="ar-SA" sz="2200" dirty="0" smtClean="0"/>
              <a:t> </a:t>
            </a:r>
            <a:r>
              <a:rPr lang="fa-IR" sz="2200" dirty="0" smtClean="0"/>
              <a:t>جامعه، در جهت اثبات کارایی نظام اسلامی </a:t>
            </a:r>
          </a:p>
          <a:p>
            <a:pPr algn="just"/>
            <a:endParaRPr lang="fa-IR" sz="2200" b="1" dirty="0" smtClean="0"/>
          </a:p>
          <a:p>
            <a:pPr algn="just"/>
            <a:r>
              <a:rPr lang="fa-IR" sz="2200" b="1" dirty="0" smtClean="0"/>
              <a:t>راهکار:</a:t>
            </a:r>
            <a:r>
              <a:rPr lang="fa-IR" sz="2200" dirty="0" smtClean="0"/>
              <a:t> </a:t>
            </a:r>
            <a:r>
              <a:rPr lang="ar-SA" sz="2200" dirty="0" smtClean="0"/>
              <a:t>تحول‌آفرینی کیفی مدار</a:t>
            </a:r>
            <a:r>
              <a:rPr lang="fa-IR" sz="2200" dirty="0" smtClean="0"/>
              <a:t>س، برای اطمینان از توانمندی</a:t>
            </a:r>
            <a:r>
              <a:rPr lang="ar-SA" sz="2200" b="1" dirty="0" smtClean="0">
                <a:solidFill>
                  <a:srgbClr val="0070C0"/>
                </a:solidFill>
              </a:rPr>
              <a:t>«ت</a:t>
            </a:r>
            <a:r>
              <a:rPr lang="fa-IR" sz="2200" b="1" dirty="0" smtClean="0">
                <a:solidFill>
                  <a:srgbClr val="0070C0"/>
                </a:solidFill>
              </a:rPr>
              <a:t>ـ</a:t>
            </a:r>
            <a:r>
              <a:rPr lang="ar-SA" sz="2200" b="1" dirty="0" smtClean="0">
                <a:solidFill>
                  <a:srgbClr val="0070C0"/>
                </a:solidFill>
              </a:rPr>
              <a:t>ک‌ت</a:t>
            </a:r>
            <a:r>
              <a:rPr lang="fa-IR" sz="2200" b="1" dirty="0" smtClean="0">
                <a:solidFill>
                  <a:srgbClr val="0070C0"/>
                </a:solidFill>
              </a:rPr>
              <a:t>ـ</a:t>
            </a:r>
            <a:r>
              <a:rPr lang="ar-SA" sz="2200" b="1" dirty="0" smtClean="0">
                <a:solidFill>
                  <a:srgbClr val="0070C0"/>
                </a:solidFill>
              </a:rPr>
              <a:t>ک</a:t>
            </a:r>
            <a:r>
              <a:rPr lang="fa-IR" sz="2200" b="1" dirty="0" smtClean="0">
                <a:solidFill>
                  <a:srgbClr val="0070C0"/>
                </a:solidFill>
              </a:rPr>
              <a:t>»</a:t>
            </a:r>
            <a:r>
              <a:rPr lang="ar-SA" sz="2200" b="1" dirty="0" smtClean="0">
                <a:solidFill>
                  <a:srgbClr val="0070C0"/>
                </a:solidFill>
              </a:rPr>
              <a:t> </a:t>
            </a:r>
            <a:r>
              <a:rPr lang="fa-IR" sz="2200" dirty="0" smtClean="0"/>
              <a:t>دانش‌آموزان در </a:t>
            </a:r>
            <a:r>
              <a:rPr lang="ar-SA" sz="2200" dirty="0" smtClean="0"/>
              <a:t>ثروت‌آفرینی «دانش‌بنیان» و «خلاقیت‌محور» </a:t>
            </a:r>
            <a:endParaRPr lang="fa-IR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096000"/>
            <a:ext cx="6477000" cy="762000"/>
          </a:xfrm>
        </p:spPr>
        <p:txBody>
          <a:bodyPr/>
          <a:lstStyle/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نامه 14 اقتصاددان به آیت... هاشمی درباره سیاست‌های کلی برنامه ششم </a:t>
            </a:r>
          </a:p>
          <a:p>
            <a:pPr rtl="1">
              <a:defRPr/>
            </a:pPr>
            <a:r>
              <a:rPr lang="fa-IR" sz="2000" b="1" dirty="0" smtClean="0">
                <a:solidFill>
                  <a:schemeClr val="tx1"/>
                </a:solidFill>
              </a:rPr>
              <a:t>(18 فروردین 94)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371600"/>
            <a:ext cx="4267201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8DB2B-705B-4CD8-A124-424FB137EBE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308" y="1752600"/>
            <a:ext cx="87962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rtl="1"/>
            <a:r>
              <a:rPr lang="fa-IR" dirty="0" smtClean="0">
                <a:cs typeface="B Koodak" pitchFamily="2" charset="-78"/>
              </a:rPr>
              <a:t> زاهد شراب کوثر و حافظ پیاله خواست </a:t>
            </a:r>
            <a:br>
              <a:rPr lang="fa-IR" dirty="0" smtClean="0">
                <a:cs typeface="B Koodak" pitchFamily="2" charset="-78"/>
              </a:rPr>
            </a:br>
            <a:r>
              <a:rPr lang="fa-IR" dirty="0" smtClean="0">
                <a:cs typeface="B Koodak" pitchFamily="2" charset="-78"/>
              </a:rPr>
              <a:t>تا در میانه خواسته کــردگــــار چیست </a:t>
            </a:r>
            <a:r>
              <a:rPr lang="en-US" dirty="0" smtClean="0">
                <a:cs typeface="B Koodak" pitchFamily="2" charset="-78"/>
              </a:rPr>
              <a:t/>
            </a:r>
            <a:br>
              <a:rPr lang="en-US" dirty="0" smtClean="0">
                <a:cs typeface="B Koodak" pitchFamily="2" charset="-78"/>
              </a:rPr>
            </a:br>
            <a:r>
              <a:rPr lang="en-US" dirty="0" smtClean="0">
                <a:cs typeface="B Koodak" pitchFamily="2" charset="-78"/>
              </a:rPr>
              <a:t/>
            </a:r>
            <a:br>
              <a:rPr lang="en-US" dirty="0" smtClean="0">
                <a:cs typeface="B Koodak" pitchFamily="2" charset="-78"/>
              </a:rPr>
            </a:br>
            <a:r>
              <a:rPr lang="en-US" dirty="0" smtClean="0">
                <a:cs typeface="B Koodak" pitchFamily="2" charset="-78"/>
              </a:rPr>
              <a:t/>
            </a:r>
            <a:br>
              <a:rPr lang="en-US" dirty="0" smtClean="0">
                <a:cs typeface="B Koodak" pitchFamily="2" charset="-78"/>
              </a:rPr>
            </a:br>
            <a:r>
              <a:rPr lang="en-US" dirty="0" smtClean="0">
                <a:cs typeface="B Koodak" pitchFamily="2" charset="-78"/>
              </a:rPr>
              <a:t/>
            </a:r>
            <a:br>
              <a:rPr lang="en-US" dirty="0" smtClean="0">
                <a:cs typeface="B Koodak" pitchFamily="2" charset="-78"/>
              </a:rPr>
            </a:br>
            <a:r>
              <a:rPr lang="fa-IR" dirty="0" smtClean="0">
                <a:cs typeface="B Koodak" pitchFamily="2" charset="-78"/>
              </a:rPr>
              <a:t> </a:t>
            </a:r>
            <a:r>
              <a:rPr lang="fa-IR" sz="3300" dirty="0" smtClean="0">
                <a:cs typeface="B Koodak" pitchFamily="2" charset="-78"/>
              </a:rPr>
              <a:t>به امید توفیق در کمک به توسعه ایرانی آباد و پرنشاط </a:t>
            </a:r>
            <a:endParaRPr lang="en-US" sz="3300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fa-IR" sz="5500" dirty="0" smtClean="0"/>
              <a:t>11.000.000.000 ساعت </a:t>
            </a:r>
            <a:r>
              <a:rPr lang="fa-IR" dirty="0" smtClean="0">
                <a:cs typeface="B Narenj" pitchFamily="2" charset="-78"/>
              </a:rPr>
              <a:t/>
            </a:r>
            <a:br>
              <a:rPr lang="fa-IR" dirty="0" smtClean="0">
                <a:cs typeface="B Narenj" pitchFamily="2" charset="-78"/>
              </a:rPr>
            </a:br>
            <a:r>
              <a:rPr lang="fa-IR" sz="2400" dirty="0" smtClean="0"/>
              <a:t>زمان صرف‌شده معلمان و دانش‌آموزان ایرانی در کلاس، در هر سال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572000" cy="4572000"/>
          </a:xfrm>
          <a:solidFill>
            <a:schemeClr val="bg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endParaRPr lang="fa-IR" sz="2300" b="1" dirty="0" smtClean="0"/>
          </a:p>
          <a:p>
            <a:pPr algn="ctr">
              <a:buNone/>
            </a:pPr>
            <a:r>
              <a:rPr lang="fa-IR" sz="2400" b="1" dirty="0" smtClean="0"/>
              <a:t>چند میلیارد ساعت صرف از بر کردن مطالبی می‌شود که در قـــرن 21، ظرف 15 ثانیه با اینترنت موبایل قابل دسترسی هستند؟ </a:t>
            </a:r>
          </a:p>
          <a:p>
            <a:pPr algn="ctr">
              <a:buNone/>
            </a:pPr>
            <a:endParaRPr lang="fa-IR" sz="2300" b="1" dirty="0" smtClean="0"/>
          </a:p>
          <a:p>
            <a:pPr algn="ctr">
              <a:buNone/>
            </a:pPr>
            <a:r>
              <a:rPr lang="fa-IR" sz="2300" b="1" dirty="0" smtClean="0"/>
              <a:t>چند درصد این 11.000.000.000 ساعت، صرف یادگیری ضروری‌‌ترین مهارت‌های قرن 21 (توسعه خلاقیت، آموزش کار تیمی و آموزش مهارت‌های اجتماعی_ارتباطی) می‌شود؟ </a:t>
            </a:r>
            <a:endParaRPr lang="fa-IR" sz="2300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0" y="2286000"/>
            <a:ext cx="4648200" cy="4572000"/>
          </a:xfr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None/>
            </a:pPr>
            <a:endParaRPr lang="fa-IR" sz="2400" b="1" dirty="0" smtClean="0"/>
          </a:p>
          <a:p>
            <a:pPr algn="ctr">
              <a:buNone/>
            </a:pPr>
            <a:r>
              <a:rPr lang="fa-IR" sz="2400" b="1" dirty="0" smtClean="0"/>
              <a:t>در قرن 21، ایجاد «شوق یادگیری» مهم‌ترین وظیفه مدارس است. چند درصد این 11.000.000.000 ساعت، صرف «نگاه به ساعت» و انتظار اتمام کلاس می‌شود؟ </a:t>
            </a:r>
          </a:p>
          <a:p>
            <a:pPr algn="ctr">
              <a:buNone/>
            </a:pPr>
            <a:endParaRPr lang="fa-IR" sz="2400" b="1" dirty="0" smtClean="0"/>
          </a:p>
          <a:p>
            <a:pPr algn="ctr">
              <a:buNone/>
            </a:pPr>
            <a:r>
              <a:rPr lang="fa-IR" sz="2300" b="1" dirty="0" smtClean="0"/>
              <a:t>چند درصد این 11.000.000.000 ساعت، صرف ارتقای نشاط، سلامت جسمی و روحی و اعتماد به‌نفس دانش‌آموزان می‌شود؟ مدارس‌مان به کاهش شکاف قومیتی و جنسیتی «امید» و «اعتمادبه‌نفس» کمک می‌کنند؟ </a:t>
            </a:r>
            <a:endParaRPr lang="fa-IR" sz="2300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9144000" cy="9144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fa-IR" sz="2400" b="1" dirty="0" smtClean="0"/>
              <a:t>خروجی اقتصادی_اجتماعی_فرهنگی</a:t>
            </a:r>
          </a:p>
          <a:p>
            <a:pPr algn="ctr">
              <a:buNone/>
            </a:pPr>
            <a:r>
              <a:rPr lang="fa-IR" sz="2400" b="1" dirty="0" smtClean="0"/>
              <a:t>این 11 میلیارد ساعت چیست؟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fa-IR" sz="5500" dirty="0" smtClean="0"/>
              <a:t>11.000.000.000 ساعت</a:t>
            </a:r>
            <a:r>
              <a:rPr lang="fa-IR" sz="65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962400" cy="5486400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endParaRPr lang="fa-IR" sz="2400" b="1" dirty="0" smtClean="0"/>
          </a:p>
          <a:p>
            <a:pPr algn="ctr">
              <a:buNone/>
            </a:pPr>
            <a:r>
              <a:rPr lang="fa-IR" sz="2400" b="1" dirty="0" smtClean="0"/>
              <a:t>صرف بیش از 4.000.000.000ساعت </a:t>
            </a:r>
          </a:p>
          <a:p>
            <a:pPr algn="ctr">
              <a:buNone/>
            </a:pPr>
            <a:r>
              <a:rPr lang="fa-IR" sz="2400" b="1" dirty="0" smtClean="0"/>
              <a:t>برای آمادگی «کنکور» </a:t>
            </a:r>
          </a:p>
          <a:p>
            <a:pPr algn="ctr">
              <a:buNone/>
            </a:pPr>
            <a:endParaRPr lang="fa-IR" sz="2400" b="1" dirty="0" smtClean="0"/>
          </a:p>
          <a:p>
            <a:pPr algn="ctr">
              <a:buNone/>
            </a:pPr>
            <a:r>
              <a:rPr lang="fa-IR" sz="2400" b="1" dirty="0" smtClean="0"/>
              <a:t>محو شدن «مدرسه» </a:t>
            </a:r>
          </a:p>
          <a:p>
            <a:pPr algn="ctr">
              <a:buNone/>
            </a:pPr>
            <a:r>
              <a:rPr lang="fa-IR" sz="2400" b="1" dirty="0" smtClean="0"/>
              <a:t>زیر سایه «دانشگاه» </a:t>
            </a:r>
          </a:p>
          <a:p>
            <a:pPr algn="ctr">
              <a:buNone/>
            </a:pPr>
            <a:endParaRPr lang="fa-IR" sz="2400" b="1" dirty="0" smtClean="0"/>
          </a:p>
          <a:p>
            <a:pPr algn="ctr">
              <a:buNone/>
            </a:pPr>
            <a:r>
              <a:rPr lang="fa-IR" sz="2300" b="1" dirty="0" smtClean="0"/>
              <a:t>فراموش کرده‌ایم مدرسه «وظیفه دارد» مستقل از دانشگاه، به </a:t>
            </a:r>
            <a:r>
              <a:rPr lang="fa-IR" sz="2300" b="1" dirty="0" smtClean="0">
                <a:solidFill>
                  <a:srgbClr val="0070C0"/>
                </a:solidFill>
              </a:rPr>
              <a:t>غنی‌سازی «مهارت‌های عمومی» افراد در کلیدی‌ترین سال‌های شکل‌گیری شخصیت‌</a:t>
            </a:r>
            <a:r>
              <a:rPr lang="fa-IR" sz="2300" b="1" dirty="0" smtClean="0"/>
              <a:t>شان بپردازد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/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  <a:p>
            <a:pPr algn="ctr">
              <a:buNone/>
            </a:pPr>
            <a:endParaRPr lang="fa-IR" dirty="0" smtClean="0">
              <a:cs typeface="B Titr" pitchFamily="2" charset="-7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0" y="1371600"/>
            <a:ext cx="52578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a-IR" sz="2600" b="1" dirty="0" smtClean="0">
              <a:latin typeface="+mn-lt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a-IR" sz="2600" b="1" dirty="0" smtClean="0">
              <a:latin typeface="+mn-lt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fa-IR" sz="2600" b="1" dirty="0" smtClean="0">
              <a:latin typeface="+mn-lt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342900" marR="0" lvl="0" indent="-342900" algn="ct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a-IR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نمونه وزیران‌اروپایی دیپلمه</a:t>
            </a:r>
            <a:r>
              <a:rPr kumimoji="0" lang="fa-IR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 </a:t>
            </a:r>
            <a:endParaRPr kumimoji="0" lang="fa-IR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000" r="11111"/>
          <a:stretch>
            <a:fillRect/>
          </a:stretch>
        </p:blipFill>
        <p:spPr bwMode="auto">
          <a:xfrm>
            <a:off x="2667000" y="1905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7432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استفن لوفن </a:t>
            </a:r>
            <a:endParaRPr lang="en-US" b="1" dirty="0" smtClean="0">
              <a:cs typeface="B Nazanin" pitchFamily="2" charset="-78"/>
            </a:endParaRPr>
          </a:p>
          <a:p>
            <a:pPr algn="ctr" rtl="1"/>
            <a:r>
              <a:rPr lang="fa-IR" b="1" dirty="0" smtClean="0">
                <a:cs typeface="B Nazanin" pitchFamily="2" charset="-78"/>
              </a:rPr>
              <a:t>نخست‌وزیر </a:t>
            </a:r>
            <a:endParaRPr lang="en-US" b="1" dirty="0" smtClean="0"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14937"/>
          <a:stretch>
            <a:fillRect/>
          </a:stretch>
        </p:blipFill>
        <p:spPr bwMode="auto">
          <a:xfrm>
            <a:off x="2667000" y="3962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908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محمت کاپلان وزیر </a:t>
            </a:r>
            <a:r>
              <a:rPr lang="en-US" b="1" dirty="0" smtClean="0">
                <a:cs typeface="B Nazanin" pitchFamily="2" charset="-78"/>
              </a:rPr>
              <a:t>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2963" t="-1429" r="16667"/>
          <a:stretch>
            <a:fillRect/>
          </a:stretch>
        </p:blipFill>
        <p:spPr bwMode="auto">
          <a:xfrm>
            <a:off x="1295400" y="396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19200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پاتریک مک‌لولن </a:t>
            </a:r>
            <a:endParaRPr lang="en-US" b="1" dirty="0" smtClean="0">
              <a:cs typeface="B Nazanin" pitchFamily="2" charset="-78"/>
            </a:endParaRPr>
          </a:p>
          <a:p>
            <a:pPr algn="ctr" rtl="1"/>
            <a:r>
              <a:rPr lang="fa-IR" b="1" dirty="0" smtClean="0">
                <a:cs typeface="B Nazanin" pitchFamily="2" charset="-78"/>
              </a:rPr>
              <a:t>وزیرحمل‌ونقل</a:t>
            </a:r>
            <a:endParaRPr lang="en-US" b="1" dirty="0" smtClean="0">
              <a:cs typeface="B Nazanin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r="25926"/>
          <a:stretch>
            <a:fillRect/>
          </a:stretch>
        </p:blipFill>
        <p:spPr bwMode="auto">
          <a:xfrm>
            <a:off x="1295400" y="1828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90600" y="3352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جان ویتینگدل </a:t>
            </a:r>
          </a:p>
          <a:p>
            <a:pPr algn="ctr" rtl="1"/>
            <a:r>
              <a:rPr lang="fa-IR" b="1" dirty="0" smtClean="0">
                <a:cs typeface="B Nazanin" pitchFamily="2" charset="-78"/>
              </a:rPr>
              <a:t>وزیرفرهنگ‌و ورزش</a:t>
            </a:r>
            <a:endParaRPr lang="en-US" b="1" dirty="0" smtClean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145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itchFamily="2" charset="-78"/>
              </a:rPr>
              <a:t>سوئد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itchFamily="2" charset="-78"/>
              </a:rPr>
              <a:t>انگلستان 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itchFamily="2" charset="-78"/>
              </a:rPr>
              <a:t>آلمان </a:t>
            </a:r>
            <a:endParaRPr lang="en-US" b="1" dirty="0" smtClean="0">
              <a:cs typeface="B Titr" pitchFamily="2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837114"/>
            <a:ext cx="1295400" cy="15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گرد مولر </a:t>
            </a:r>
          </a:p>
          <a:p>
            <a:pPr algn="ctr" rtl="1"/>
            <a:r>
              <a:rPr lang="fa-IR" b="1" dirty="0" smtClean="0">
                <a:cs typeface="B Nazanin" pitchFamily="2" charset="-78"/>
              </a:rPr>
              <a:t>وزیر توسعه</a:t>
            </a:r>
            <a:endParaRPr lang="en-US" b="1" dirty="0" smtClean="0">
              <a:cs typeface="B Nazanin" pitchFamily="2" charset="-7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l="2727" t="9236" r="10000" b="14331"/>
          <a:stretch>
            <a:fillRect/>
          </a:stretch>
        </p:blipFill>
        <p:spPr bwMode="auto">
          <a:xfrm>
            <a:off x="0" y="3962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-152400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مانوئلا شاوس وزیر زنان‌وجوانان </a:t>
            </a:r>
            <a:endParaRPr lang="en-US" b="1" dirty="0" smtClean="0">
              <a:cs typeface="B Nazanin" pitchFamily="2" charset="-7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905000"/>
            <a:ext cx="111323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810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آندره اورلاندو </a:t>
            </a:r>
            <a:endParaRPr lang="en-US" b="1" dirty="0" smtClean="0">
              <a:cs typeface="B Nazanin" pitchFamily="2" charset="-78"/>
            </a:endParaRPr>
          </a:p>
          <a:p>
            <a:pPr algn="ctr" rtl="1"/>
            <a:r>
              <a:rPr lang="fa-IR" b="1" dirty="0" smtClean="0">
                <a:cs typeface="B Nazanin" pitchFamily="2" charset="-78"/>
              </a:rPr>
              <a:t>وزیر دادگستری</a:t>
            </a:r>
            <a:endParaRPr lang="en-US" b="1" dirty="0" smtClean="0">
              <a:cs typeface="B Nazanin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itchFamily="2" charset="-78"/>
              </a:rPr>
              <a:t>ایتالیا </a:t>
            </a:r>
            <a:endParaRPr lang="en-US" b="1" dirty="0" smtClean="0">
              <a:cs typeface="B Titr" pitchFamily="2" charset="-7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 t="5176"/>
          <a:stretch>
            <a:fillRect/>
          </a:stretch>
        </p:blipFill>
        <p:spPr bwMode="auto">
          <a:xfrm>
            <a:off x="3886200" y="3962400"/>
            <a:ext cx="1066799" cy="139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7338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باتریک لورنزین </a:t>
            </a:r>
          </a:p>
          <a:p>
            <a:pPr algn="ctr" rtl="1"/>
            <a:r>
              <a:rPr lang="fa-IR" b="1" dirty="0" smtClean="0">
                <a:cs typeface="B Nazanin" pitchFamily="2" charset="-78"/>
              </a:rPr>
              <a:t>وزیر سلامت 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fa-IR" sz="5500" dirty="0" smtClean="0"/>
              <a:t>11.000.000.000 ساعت</a:t>
            </a:r>
            <a:r>
              <a:rPr lang="fa-IR" sz="65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419600" cy="259080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buNone/>
            </a:pPr>
            <a:r>
              <a:rPr lang="fa-IR" sz="2700" b="1" dirty="0" smtClean="0"/>
              <a:t>اضافه شدن 1% به </a:t>
            </a:r>
          </a:p>
          <a:p>
            <a:pPr algn="ctr">
              <a:buNone/>
            </a:pPr>
            <a:r>
              <a:rPr lang="fa-IR" sz="2700" b="1" dirty="0" smtClean="0"/>
              <a:t>خروجی‌اقتصادی_اجتماعی_فرهنگی این 11 میلیارد ساعت؛ </a:t>
            </a:r>
          </a:p>
          <a:p>
            <a:pPr algn="ctr">
              <a:buNone/>
            </a:pPr>
            <a:r>
              <a:rPr lang="fa-IR" sz="2700" b="1" dirty="0" smtClean="0"/>
              <a:t>چگونه؟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 sz="1600" dirty="0" smtClean="0">
                <a:cs typeface="B Nazanin" pitchFamily="2" charset="-78"/>
              </a:rPr>
              <a:t>17</a:t>
            </a:r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89" b="1408"/>
          <a:stretch>
            <a:fillRect/>
          </a:stretch>
        </p:blipFill>
        <p:spPr bwMode="auto">
          <a:xfrm rot="10800000">
            <a:off x="9368" y="1447798"/>
            <a:ext cx="4715032" cy="541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24400" y="5457617"/>
            <a:ext cx="4419600" cy="14311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70C0"/>
                </a:solidFill>
                <a:cs typeface="B Nazanin" pitchFamily="2" charset="-78"/>
              </a:rPr>
              <a:t>توسعه آموزشی</a:t>
            </a:r>
            <a:r>
              <a:rPr lang="fa-IR" sz="2100" b="1" dirty="0" smtClean="0">
                <a:solidFill>
                  <a:srgbClr val="0070C0"/>
                </a:solidFill>
                <a:cs typeface="B Nazanin" pitchFamily="2" charset="-78"/>
              </a:rPr>
              <a:t>در سیاست‌های کلان</a:t>
            </a: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: </a:t>
            </a:r>
          </a:p>
          <a:p>
            <a:pPr algn="ctr" rtl="1">
              <a:buNone/>
            </a:pPr>
            <a:r>
              <a:rPr lang="fa-IR" sz="1900" b="1" dirty="0" smtClean="0">
                <a:cs typeface="B Nazanin" pitchFamily="2" charset="-78"/>
              </a:rPr>
              <a:t>«افزایش کارایی» ذکرشده در هدف کلان (7) سند تحول بنیادین آ.پ، به همراه تحـقق هدف کلان (6)، در راستای تحقق اهداف کلان (1) و (8)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/>
          <a:lstStyle/>
          <a:p>
            <a:pPr rtl="1"/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توسعه آموزشی (11.000.000.000 ساعت گمشده)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</a:t>
            </a: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> صورت‌بندی راهکارها </a:t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عدالت آموزشی (عدالت به‌مثابه «فرصت‌های رشد» عادلانه)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دغدغه‌ها + صورت‌بندی راهکارها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«تعاریف همگرا»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از «توسعه آموزشی»و«عدالت آموزشی» </a:t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34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itchFamily="2" charset="-78"/>
              </a:rPr>
              <a:t>ساختار پیشنهاد به برنامه ششم  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8951-01A5-454D-AD96-721662EC19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1676400"/>
            <a:ext cx="2590800" cy="3647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rtl="1">
              <a:spcAft>
                <a:spcPts val="0"/>
              </a:spcAft>
            </a:pPr>
            <a:r>
              <a:rPr lang="fa-IR" sz="4400" dirty="0" smtClean="0">
                <a:solidFill>
                  <a:schemeClr val="bg1"/>
                </a:solidFill>
                <a:cs typeface="B Titr" pitchFamily="2" charset="-78"/>
              </a:rPr>
              <a:t>ساختاری </a:t>
            </a:r>
          </a:p>
          <a:p>
            <a:pPr lvl="0" algn="ctr" rtl="1">
              <a:spcAft>
                <a:spcPts val="0"/>
              </a:spcAft>
            </a:pPr>
            <a:r>
              <a:rPr lang="fa-IR" sz="2000" dirty="0" smtClean="0">
                <a:cs typeface="B Titr" pitchFamily="2" charset="-78"/>
              </a:rPr>
              <a:t>1. کاهش تمرکز: </a:t>
            </a:r>
          </a:p>
          <a:p>
            <a:pPr lvl="0" algn="ctr" rtl="1">
              <a:spcAft>
                <a:spcPts val="0"/>
              </a:spcAft>
            </a:pPr>
            <a:r>
              <a:rPr lang="fa-IR" sz="1600" dirty="0" smtClean="0">
                <a:cs typeface="B Titr" pitchFamily="2" charset="-78"/>
              </a:rPr>
              <a:t>افزایش مدرسه‌محوری در مدیریت مالی و منابع انسانی + استان‌محوری در طراحی بخشی از برنامه درسی </a:t>
            </a:r>
          </a:p>
          <a:p>
            <a:pPr lvl="0" algn="ctr" rtl="1">
              <a:spcAft>
                <a:spcPts val="0"/>
              </a:spcAft>
            </a:pPr>
            <a:endParaRPr lang="fa-IR" sz="1900" dirty="0" smtClean="0">
              <a:cs typeface="B Titr" pitchFamily="2" charset="-78"/>
            </a:endParaRPr>
          </a:p>
          <a:p>
            <a:pPr lvl="0" algn="ctr" rtl="1">
              <a:spcAft>
                <a:spcPts val="0"/>
              </a:spcAft>
            </a:pPr>
            <a:r>
              <a:rPr lang="fa-IR" sz="2000" dirty="0" smtClean="0">
                <a:cs typeface="B Titr" pitchFamily="2" charset="-78"/>
              </a:rPr>
              <a:t>2. اصلاح ارزشیابی: </a:t>
            </a:r>
          </a:p>
          <a:p>
            <a:pPr lvl="0" algn="ctr" rtl="1">
              <a:spcAft>
                <a:spcPts val="0"/>
              </a:spcAft>
            </a:pPr>
            <a:r>
              <a:rPr lang="fa-IR" sz="1600" dirty="0" smtClean="0">
                <a:cs typeface="B Titr" pitchFamily="2" charset="-78"/>
              </a:rPr>
              <a:t>بازنگری شیوه ارزشیابی معلمان و دانش‌آموزان + بازنگری چارچوب کنکور (با هدف استقلال مدرسه از تسلط دانشگاه)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319117"/>
            <a:ext cx="5791200" cy="15388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bg1"/>
                </a:solidFill>
                <a:cs typeface="B Titr" pitchFamily="2" charset="-78"/>
              </a:rPr>
              <a:t>آماری </a:t>
            </a:r>
          </a:p>
          <a:p>
            <a:pPr algn="ctr" rtl="1"/>
            <a:r>
              <a:rPr lang="fa-IR" dirty="0" smtClean="0">
                <a:cs typeface="B Titr" pitchFamily="2" charset="-78"/>
              </a:rPr>
              <a:t>تولید و انتشار</a:t>
            </a:r>
            <a:r>
              <a:rPr lang="fa-IR" b="1" dirty="0" smtClean="0">
                <a:cs typeface="B Titr" pitchFamily="2" charset="-78"/>
              </a:rPr>
              <a:t> عمومی سالانه دایره‌المعارف آماری پیشرو: </a:t>
            </a:r>
          </a:p>
          <a:p>
            <a:pPr algn="ctr" rtl="1"/>
            <a:r>
              <a:rPr lang="fa-IR" sz="1600" b="1" dirty="0" smtClean="0">
                <a:cs typeface="B Titr" pitchFamily="2" charset="-78"/>
              </a:rPr>
              <a:t>قابل رقابت کیفی با  </a:t>
            </a:r>
            <a:r>
              <a:rPr lang="en-US" sz="1600" b="1" dirty="0" smtClean="0">
                <a:cs typeface="B Titr" pitchFamily="2" charset="-78"/>
              </a:rPr>
              <a:t>OECD</a:t>
            </a:r>
            <a:r>
              <a:rPr lang="fa-IR" sz="1600" b="1" dirty="0" smtClean="0">
                <a:cs typeface="B Titr" pitchFamily="2" charset="-78"/>
              </a:rPr>
              <a:t> و </a:t>
            </a:r>
            <a:r>
              <a:rPr lang="fa-IR" sz="1600" dirty="0" smtClean="0">
                <a:cs typeface="B Titr" pitchFamily="2" charset="-78"/>
              </a:rPr>
              <a:t>شامل آمارهای کلیدی پژوهش در «توسعه آموزشی» و «عدالت آموزشی» </a:t>
            </a:r>
            <a:endParaRPr lang="en-US" sz="16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1">
      <a:dk1>
        <a:sysClr val="windowText" lastClr="000000"/>
      </a:dk1>
      <a:lt1>
        <a:sysClr val="window" lastClr="FFFFFF"/>
      </a:lt1>
      <a:dk2>
        <a:srgbClr val="005828"/>
      </a:dk2>
      <a:lt2>
        <a:srgbClr val="CCDDEA"/>
      </a:lt2>
      <a:accent1>
        <a:srgbClr val="00B050"/>
      </a:accent1>
      <a:accent2>
        <a:srgbClr val="AA2B1E"/>
      </a:accent2>
      <a:accent3>
        <a:srgbClr val="71685C"/>
      </a:accent3>
      <a:accent4>
        <a:srgbClr val="64A73B"/>
      </a:accent4>
      <a:accent5>
        <a:srgbClr val="4A7D2C"/>
      </a:accent5>
      <a:accent6>
        <a:srgbClr val="8BC967"/>
      </a:accent6>
      <a:hlink>
        <a:srgbClr val="4A7D2C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65411</TotalTime>
  <Words>2400</Words>
  <Application>Microsoft Office PowerPoint</Application>
  <PresentationFormat>On-screen Show (4:3)</PresentationFormat>
  <Paragraphs>362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Custom Design</vt:lpstr>
      <vt:lpstr>1_Custom Design</vt:lpstr>
      <vt:lpstr>2_Custom Design</vt:lpstr>
      <vt:lpstr>به نام او، که دانا و تواناست    توسعه و عدالت آموزشی در برنامه ششم     میثم هاشم‌خانی لیلا رشنوادی، مریم کمالی    اولین سمینار ماهانه «توسعه و عدالت آموزشی»  دانشکده علوم اجتماعی دانشگاه تهران / اردیبهشت 94 </vt:lpstr>
      <vt:lpstr>توسعه آموزشی (11.000.000.000 ساعت گمشده) دغدغه‌ها + صورت‌بندی راهکارها    عدالت آموزشی (عدالت به‌مثابه «فرصت‌های رشد» عادلانه)  دغدغه‌ها + صورت‌بندی راهکارها    ارائه «تعاریف همگرا»  از «توسعه آموزشی»و«عدالت آموزشی»   ساختار پیشنهاد به برنامه ششم  </vt:lpstr>
      <vt:lpstr>آخرین قطره سرمایه نفتی </vt:lpstr>
      <vt:lpstr>غنابخشی عدالت‌محور سرمایه انسانی </vt:lpstr>
      <vt:lpstr>11.000.000.000 ساعت  زمان صرف‌شده معلمان و دانش‌آموزان ایرانی در کلاس، در هر سال </vt:lpstr>
      <vt:lpstr>11.000.000.000 ساعت </vt:lpstr>
      <vt:lpstr>11.000.000.000 ساعت </vt:lpstr>
      <vt:lpstr>توسعه آموزشی (11.000.000.000 ساعت گمشده) دغدغه‌ها + صورت‌بندی راهکارها    عدالت آموزشی (عدالت به‌مثابه «فرصت‌های رشد» عادلانه) دغدغه‌ها + صورت‌بندی راهکارها    ارائه «تعاریف همگرا»  از «توسعه آموزشی»و«عدالت آموزشی»   ساختار پیشنهاد به برنامه ششم  </vt:lpstr>
      <vt:lpstr>Slide 9</vt:lpstr>
      <vt:lpstr>مثال: فوریت بُعد سخت‌افزاری </vt:lpstr>
      <vt:lpstr>توسعه آموزشی (11.000.000.000 ساعت گمشده)  دغدغه‌ها + صورت‌بندی راهکارها    عدالت آموزشی (عدالت به‌مثابه «فرصت‌های رشد» عادلانه)  دغدغه‌ها + صورت‌بندی راهکارها    ارائه «تعاریف همگرا»  از «توسعه آموزشی»و«عدالت آموزشی»   ساختار پیشنهاد به برنامه ششم  </vt:lpstr>
      <vt:lpstr>دکتر / شاگرد بنا </vt:lpstr>
      <vt:lpstr>مهم‌ترین نیاز مدارس حومه زاهدان؟  (خرداد 93)</vt:lpstr>
      <vt:lpstr>Slide 14</vt:lpstr>
      <vt:lpstr>Slide 15</vt:lpstr>
      <vt:lpstr>ماهی 2300 تومان  سهم هر دانش‌آموز مدارس دولتی  </vt:lpstr>
      <vt:lpstr>Slide 17</vt:lpstr>
      <vt:lpstr>بودجه بنیاد ملی نخبگان:  38 میلیارد تومان</vt:lpstr>
      <vt:lpstr>فرستادن انسان به کره ماه: 65 میلیارد تومان</vt:lpstr>
      <vt:lpstr>کمک‌های بلاعوض مجلس:  40 میلیارد تومان</vt:lpstr>
      <vt:lpstr>حمایت از فیلم‌های فاخر:  106 میلیارد تومان</vt:lpstr>
      <vt:lpstr>دانشگاه تهران:  640 میلیارد تومان</vt:lpstr>
      <vt:lpstr>زندان، حل‌اختلاف و نظارت:  730 میلیارد تومان</vt:lpstr>
      <vt:lpstr>پول نقد، روش فقرزدایی آموزشی؟ </vt:lpstr>
      <vt:lpstr>مشارکت آموزشی خانوارهای محروم </vt:lpstr>
      <vt:lpstr>توسعه آموزشی (11.000.000.000 ساعت گمشده)  دغدغه‌ها + صورت‌بندی راهکارها    عدالت آموزشی (عدالت به‌مثابه «فرصت‌های رشد» عادلانه)  دغدغه‌ها + صورت‌بندی راهکارها    ارائه «تعاریف همگرا»  از «توسعه آموزشی»و«عدالت آموزشی»   ساختار پیشنهاد به برنامه ششم  </vt:lpstr>
      <vt:lpstr>Slide 27</vt:lpstr>
      <vt:lpstr>توسعه آموزشی (11.000.000.000 ساعت گمشده)  دغدغه‌ها + صورت‌بندی راهکارها    عدالت آموزشی (عدالت به‌مثابه «فرصت‌های رشد» عادلانه)  دغدغه‌ها + صورت‌بندی راهکارها    ارائه «تعاریف همگرا»  از «توسعه آموزشی»و«عدالت آموزشی»   ساختار پیشنهاد به برنامه ششم  </vt:lpstr>
      <vt:lpstr>تعریف «توسعه آموزشی» </vt:lpstr>
      <vt:lpstr>تعریف «عدالت آموزشی» </vt:lpstr>
      <vt:lpstr>توسعه آموزشی (11.000.000.000 ساعت گمشده)  دغدغه‌ها + صورت‌بندی راهکارها    عدالت آموزشی (عدالت به‌مثابه «فرصت‌های رشد» عادلانه)  دغدغه‌ها + صورت‌بندی راهکارها    ارائه «تعاریف همگرا»  از «توسعه آموزشی»و«عدالت آموزشی»   ساختار پیشنهاد به برنامه ششم  </vt:lpstr>
      <vt:lpstr>ملاحظات تدوین پیشنهاد به برنامه ششم (موضوع خاص) </vt:lpstr>
      <vt:lpstr>ملاحظات تدوین پیشنهاد به برنامه ششم (موضوع خاص) </vt:lpstr>
      <vt:lpstr>Slide 34</vt:lpstr>
      <vt:lpstr>Slide 35</vt:lpstr>
      <vt:lpstr>نامه 14 اقتصاددان به  ریاست مجمع تشخیص </vt:lpstr>
      <vt:lpstr>Slide 37</vt:lpstr>
      <vt:lpstr>Slide 38</vt:lpstr>
      <vt:lpstr>نامه به آیت‌... هاشمی </vt:lpstr>
      <vt:lpstr>Slide 40</vt:lpstr>
      <vt:lpstr> زاهد شراب کوثر و حافظ پیاله خواست  تا در میانه خواسته کــردگــــار چیست      به امید توفیق در کمک به توسعه ایرانی آباد و پرنشاط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Shahryar</dc:creator>
  <cp:lastModifiedBy>meysam</cp:lastModifiedBy>
  <cp:revision>2431</cp:revision>
  <dcterms:created xsi:type="dcterms:W3CDTF">2009-10-06T19:52:19Z</dcterms:created>
  <dcterms:modified xsi:type="dcterms:W3CDTF">2015-05-17T04:27:53Z</dcterms:modified>
</cp:coreProperties>
</file>